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56" r:id="rId2"/>
    <p:sldId id="257" r:id="rId3"/>
    <p:sldId id="277" r:id="rId4"/>
    <p:sldId id="258" r:id="rId5"/>
    <p:sldId id="264" r:id="rId6"/>
    <p:sldId id="266" r:id="rId7"/>
    <p:sldId id="274" r:id="rId8"/>
    <p:sldId id="279" r:id="rId9"/>
    <p:sldId id="290" r:id="rId10"/>
    <p:sldId id="284" r:id="rId11"/>
    <p:sldId id="283" r:id="rId12"/>
    <p:sldId id="297" r:id="rId13"/>
    <p:sldId id="286" r:id="rId14"/>
    <p:sldId id="287" r:id="rId15"/>
    <p:sldId id="288" r:id="rId16"/>
    <p:sldId id="275" r:id="rId17"/>
    <p:sldId id="265" r:id="rId18"/>
    <p:sldId id="260" r:id="rId19"/>
    <p:sldId id="259" r:id="rId20"/>
    <p:sldId id="261" r:id="rId21"/>
    <p:sldId id="272" r:id="rId22"/>
    <p:sldId id="269" r:id="rId23"/>
    <p:sldId id="289" r:id="rId24"/>
    <p:sldId id="262" r:id="rId25"/>
    <p:sldId id="276" r:id="rId26"/>
    <p:sldId id="285" r:id="rId27"/>
    <p:sldId id="298" r:id="rId28"/>
    <p:sldId id="278" r:id="rId29"/>
    <p:sldId id="281" r:id="rId30"/>
    <p:sldId id="280" r:id="rId31"/>
    <p:sldId id="282" r:id="rId32"/>
    <p:sldId id="29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7043FD-4D45-4233-930F-521F39361EE1}" v="335" dt="2022-12-21T03:15:30.017"/>
    <p1510:client id="{51ECBDCF-98D1-4DFC-A12B-C7AB2A99FA36}" v="1213" dt="2022-12-22T01:13:56.621"/>
    <p1510:client id="{DFB4D118-00EB-4DFF-9C68-5D2A9808F8F4}" v="1363" dt="2022-12-21T03:05:53.3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1" units="cm"/>
      <inkml:brushProperty name="height" value="0.1" units="cm"/>
      <inkml:brushProperty name="color" value="#E71224"/>
    </inkml:brush>
  </inkml:definitions>
  <inkml:trace contextRef="#ctx0" brushRef="#br0">15780 4261 6143 0 0,'5'0'9664'0'0,"1"-5"-9600"0"0,5-6 64 0 0,1-7-128 0 0,-2-5-800 0 0,-3 7-3392 0 0,-2 5 4192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1" units="cm"/>
      <inkml:brushProperty name="height" value="0.1" units="cm"/>
      <inkml:brushProperty name="color" value="#E71224"/>
    </inkml:brush>
  </inkml:definitions>
  <inkml:trace contextRef="#ctx0" brushRef="#br0">15441 7290 5727 0 0,'0'-5'608'0'0,"5"-1"16608"0"0,6 0-16704 0 0,7 1-352 0 0,5 1-32 0 0,3 7 0 0 0,8 2-64 0 0,7 1 0 0 0,7-1 128 0 0,5-6-32 0 0,4-3 128 0 0,1-1-160 0 0,1 6 128 0 0,1 2-160 0 0,-1 6 96 0 0,0 1-128 0 0,0 4 0 0 0,-1 4 32 0 0,-4 0-96 0 0,-3 1 288 0 0,1-2-192 0 0,-4-5 0 0 0,-5-4-32 0 0,-5 2 128 0 0,-4-1 0 0 0,-3 3-96 0 0,-7-6 480 0 0,-7-8 352 0 0,-11-10-576 0 0,-8-6-352 0 0,-2-6 64 0 0,-6-9-64 0 0,-2-8 0 0 0,2-3 0 0 0,-2-3 64 0 0,0 1 0 0 0,-2 9 32 0 0,1 5-96 0 0,-2 9 64 0 0,1 3-64 0 0,-2-1 0 0 0,3 0 0 0 0,-3 2 0 0 0,2 0 0 0 0,4 8 32 0 0,-2 6-192 0 0,-4 4-160 0 0,1 7 160 0 0,-2 7 32 0 0,2 11 32 0 0,-1 12 96 0 0,2 15-32 0 0,-2 12 0 0 0,2 12 32 0 0,4 7-96 0 0,3-1-128 0 0,2 1 32 0 0,8 2 128 0 0,3 0 0 0 0,6-3 64 0 0,0-6-96 0 0,-1-11 96 0 0,1-16-160 0 0,0-11 64 0 0,-3-18 0 0 0,3-11-32 0 0,3-12 128 0 0,5-10 64 0 0,3-18 64 0 0,9-18-96 0 0,7-16 0 0 0,3-10-32 0 0,4-4-32 0 0,-6 9-608 0 0,-4 14-1728 0 0,-10 39-2304 0 0,-7 21 4672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1" units="cm"/>
      <inkml:brushProperty name="height" value="0.1" units="cm"/>
      <inkml:brushProperty name="color" value="#E71224"/>
    </inkml:brush>
  </inkml:definitions>
  <inkml:trace contextRef="#ctx0" brushRef="#br0">17791 11226 3775 0 0,'5'0'11584'0'0,"1"5"-11072"0"0,5 1 128 0 0,6 0 6592 0 0,4-1-7232 0 0,4-1 0 0 0,8-2 64 0 0,7-1-32 0 0,8 0 64 0 0,4-1 0 0 0,5 0 0 0 0,6-1-32 0 0,8 6 0 0 0,6 1-64 0 0,5 1 32 0 0,4-3 0 0 0,-4-5-32 0 0,-5-3 128 0 0,-6 4 0 0 0,-6 2 64 0 0,-8 0-96 0 0,-9 1 320 0 0,-18-1-160 0 0,-14-5 192 0 0,-10-8 480 0 0,-10-11-768 0 0,-5-12-160 0 0,-6-5 96 0 0,-5-6-64 0 0,-4-5 0 0 0,-3-4-32 0 0,-2-3 0 0 0,-6-1 64 0 0,-2 4-32 0 0,6 7 0 0 0,3 10-64 0 0,6 18-864 0 0,6 16 832 0 0,7 13 32 0 0,5 16 64 0 0,2 18-64 0 0,3 20 32 0 0,5 21 0 0 0,2 19 0 0 0,4 17-224 0 0,6 7-32 0 0,4-2-64 0 0,3-19 128 0 0,3-27 32 0 0,1-32 288 0 0,-4-34 64 0 0,3-29-32 0 0,7-23-128 0 0,3-13-32 0 0,4-9 64 0 0,5-4-64 0 0,5-1-352 0 0,-3 1-416 0 0,2 1-1920 0 0,-14-3-8960 0 0,-13 10 11648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1" units="cm"/>
      <inkml:brushProperty name="height" value="0.1" units="cm"/>
      <inkml:brushProperty name="color" value="#E71224"/>
    </inkml:brush>
  </inkml:definitions>
  <inkml:trace contextRef="#ctx0" brushRef="#br0">15547 13877 2175 0 0,'5'0'1792'0'0,"1"-5"3168"0"0,1 3-608 0 0,3 3 7808 0 0,5 0-12480 0 0,10 0 416 0 0,10 6 64 0 0,10 0-64 0 0,11 5-32 0 0,6 0-32 0 0,8-2-32 0 0,2 3 64 0 0,2-2-64 0 0,0-7 32 0 0,1-5 0 0 0,-1-6 128 0 0,-5-3-32 0 0,-3-4 32 0 0,-3 0 0 0 0,-8 3-32 0 0,-3 3-64 0 0,-5 2 96 0 0,-11-1-64 0 0,-7-1 0 0 0,-3 1 96 0 0,-1 3-192 0 0,-5-4 288 0 0,-6 5 992 0 0,-10 2-1152 0 0,-6-3 64 0 0,-2-5-32 0 0,-1-7-160 0 0,-4-6 96 0 0,-1-3 96 0 0,-4 2-96 0 0,1 0-64 0 0,3-1 0 0 0,-3-1-32 0 0,-3-2 0 0 0,-4-5 0 0 0,-4-8 0 0 0,-2-2-64 0 0,-2 2 64 0 0,-2 2 0 0 0,1 8-64 0 0,-1 9 0 0 0,0 8-32 0 0,1 6-32 0 0,4 9 32 0 0,3 10-96 0 0,4 7 0 0 0,0 5-64 0 0,4 9-32 0 0,4 9 96 0 0,8 11 0 0 0,5 12 192 0 0,7 15-96 0 0,6 13 32 0 0,11 10-160 0 0,6 4-96 0 0,-4-13-64 0 0,-1-17 64 0 0,-5-26 256 0 0,-7-27 64 0 0,-1-28 0 0 0,7-22 64 0 0,4-18-64 0 0,13-15 0 0 0,9-8-256 0 0,12-2-672 0 0,5 6-1152 0 0,12-2-2688 0 0,-8 11 4768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1" units="cm"/>
      <inkml:brushProperty name="height" value="0.1" units="cm"/>
      <inkml:brushProperty name="color" value="#E71224"/>
    </inkml:brush>
  </inkml:definitions>
  <inkml:trace contextRef="#ctx0" brushRef="#br0">15902 4481 7167 0 0,'0'-5'2816'0'0,"-5"-1"-864"0"0,-6 0 2368 0 0,-7 1 384 0 0,-5 1-3264 0 0,-3 2-800 0 0,-3-4-224 0 0,4-6-384 0 0,2-1-64 0 0,-1 2 448 0 0,8 2 640 0 0,3 4-896 0 0,8 2 192 0 0,10 1-288 0 0,14 2-64 0 0,9 0 64 0 0,9 6-32 0 0,8 1-32 0 0,2-1 0 0 0,3 0 0 0 0,-3-2 0 0 0,1 3 0 0 0,-3 1 0 0 0,1-2 0 0 0,2 0 96 0 0,-2-3-96 0 0,1-1 64 0 0,-2-1-64 0 0,1-1 64 0 0,-3 0 32 0 0,1-1-96 0 0,-1-4 128 0 0,1-2-128 0 0,-1 1 64 0 0,1 1-64 0 0,-2 1 0 0 0,-2 2 0 0 0,-4 1 0 0 0,-3 0 0 0 0,-2 1 64 0 0,-6-5 0 0 0,-3-1 64 0 0,0 0-128 0 0,1 1 64 0 0,2 7-64 0 0,1 2 32 0 0,7 1-32 0 0,2 0 0 0 0,0-1 64 0 0,-1-2-64 0 0,-1-1 192 0 0,-11 0 288 0 0,-10 4-160 0 0,-1 2-416 0 0,-4-6 224 0 0,-1-8 256 0 0,-3-7 32 0 0,-2-7-256 0 0,-6-4 32 0 0,-2-3-128 0 0,1-7 64 0 0,-5-2-128 0 0,1 0 64 0 0,-4-3-64 0 0,-4-5 64 0 0,-4 0-64 0 0,-3-2 0 0 0,2 3 64 0 0,1 2-64 0 0,4 5 64 0 0,5 13-64 0 0,-1 11 0 0 0,3 17-416 0 0,-2 18 288 0 0,1 20 128 0 0,-2 18 0 0 0,1 18-32 0 0,-2 15-128 0 0,7 8-128 0 0,4-5-32 0 0,3-8 96 0 0,6-14 128 0 0,3-15 0 0 0,0-12 64 0 0,4-15-64 0 0,4-12-64 0 0,4-10 64 0 0,5-11 96 0 0,2-11 64 0 0,6-8 32 0 0,8-10-96 0 0,12-11 96 0 0,1-7-96 0 0,2-6 0 0 0,-4 1-160 0 0,-6 5-704 0 0,-10 6-1568 0 0,-12 25-3168 0 0,-10 14 5600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1" units="cm"/>
      <inkml:brushProperty name="height" value="0.1" units="cm"/>
      <inkml:brushProperty name="color" value="#E71224"/>
    </inkml:brush>
  </inkml:definitions>
  <inkml:trace contextRef="#ctx0" brushRef="#br0">15506 5682 1247 0 0,'0'-5'8992'0'0,"0"-7"-6368"0"0,0 5-672 0 0,-5-3 1408 0 0,4 1-1184 0 0,6 2-2336 0 0,8 2 128 0 0,6 2 32 0 0,5 2 0 0 0,8 0 128 0 0,4 6-128 0 0,6 2 160 0 0,5 0-128 0 0,-1-2 160 0 0,3-6 0 0 0,-3-3-32 0 0,1-1 0 0 0,-3-5-96 0 0,1 0 32 0 0,3 2-96 0 0,-2-4 64 0 0,-3 1-32 0 0,0 3 0 0 0,-2 1 64 0 0,-8-1 480 0 0,-10-6 576 0 0,-8-4-672 0 0,-8-5-256 0 0,-9-3 0 0 0,-9-2-128 0 0,-8-2-64 0 0,-6 0 0 0 0,2 0-32 0 0,0 1-64 0 0,-2-1 64 0 0,4 0-96 0 0,1 1 96 0 0,-2 5 0 0 0,8 6-576 0 0,7 12 320 0 0,4 11-288 0 0,3 15 448 0 0,1 14 96 0 0,1 11-96 0 0,4 13 32 0 0,2 11-32 0 0,4 3-32 0 0,0 6-32 0 0,3-2-64 0 0,-1-9 128 0 0,2-10-96 0 0,-1-21 96 0 0,1-20 64 0 0,2-24 96 0 0,5-19-64 0 0,2-16 0 0 0,2-10 0 0 0,6-1 0 0 0,3-2-96 0 0,0 5-800 0 0,-2 6-1568 0 0,-6 29-4160 0 0,-7 19 6624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1" units="cm"/>
      <inkml:brushProperty name="height" value="0.1" units="cm"/>
      <inkml:brushProperty name="color" value="#E71224"/>
    </inkml:brush>
  </inkml:definitions>
  <inkml:trace contextRef="#ctx0" brushRef="#br0">16563 12320 3615 0 0,'0'5'10944'0'0,"5"1"-3360"0"0,6 1-7584 0 0,7-2 96 0 0,5-2 32 0 0,8 0 0 0 0,14-2-64 0 0,9-1 0 0 0,6 0-32 0 0,6-5 32 0 0,3-2 0 0 0,-1 1-64 0 0,-2 1 64 0 0,-3-4-64 0 0,-1 0 128 0 0,-2 1-64 0 0,-7 3 64 0 0,-1-4-32 0 0,-6 1 32 0 0,-5-4-64 0 0,-5 0 32 0 0,-3 2 32 0 0,-8-1 0 0 0,-2 0 64 0 0,-7-3 640 0 0,-4-3-480 0 0,-10-5-160 0 0,-6-7-96 0 0,-1-10 32 0 0,-5-7-128 0 0,-1-1 96 0 0,-4-3-64 0 0,-4-2 32 0 0,-3 2-64 0 0,-4 6 64 0 0,4 4-64 0 0,-1 5 0 0 0,5 13-224 0 0,5 15-160 0 0,4 14 384 0 0,4 10-32 0 0,4 13 32 0 0,0 15 0 0 0,2 11 0 0 0,0 10 0 0 0,5 13-64 0 0,1 9 64 0 0,5 8-96 0 0,0 4 0 0 0,3-6-96 0 0,4-14 0 0 0,-2-16-32 0 0,2-19-160 0 0,-2-21 224 0 0,0-15 160 0 0,7-15 96 0 0,5-10-96 0 0,8-13 0 0 0,6-11-192 0 0,7-4-448 0 0,4-4-960 0 0,-2 1-2784 0 0,0 4-7648 0 0,-9 8 12032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1" units="cm"/>
      <inkml:brushProperty name="height" value="0.1" units="cm"/>
      <inkml:brushProperty name="color" value="#E71224"/>
    </inkml:brush>
  </inkml:definitions>
  <inkml:trace contextRef="#ctx0" brushRef="#br0">15723 6915 2463 0 0,'-5'0'9600'0'0,"-7"0"768"0"0,5 0-10112 0 0,7 0-352 0 0,14 0 32 0 0,14 5 64 0 0,13 2 0 0 0,9 4 0 0 0,5 0 0 0 0,9-1 0 0 0,3-3 0 0 0,0-2-64 0 0,4-7 64 0 0,-1-3 0 0 0,-2-6 64 0 0,-3-6-64 0 0,-3-5 0 0 0,-1-3 0 0 0,-7-3 64 0 0,-13-2 192 0 0,-12 0 32 0 0,-17-5-192 0 0,-16-1-64 0 0,-11 0 0 0 0,-8 1-32 0 0,-6 7 0 0 0,-2 8 0 0 0,-1 3-192 0 0,0 3 64 0 0,0 6 32 0 0,1 2 96 0 0,1 9-256 0 0,6 8 0 0 0,1 7 160 0 0,5 5 64 0 0,6 9 0 0 0,4 4-32 0 0,4 6 64 0 0,3 5-64 0 0,6 5 64 0 0,7-2-96 0 0,2 1 64 0 0,3-4-64 0 0,4-4 32 0 0,3-5 0 0 0,3-14-160 0 0,1-11 224 0 0,1-18 0 0 0,6-12 96 0 0,6-14 0 0 0,6-11-32 0 0,6-8-64 0 0,7-1 0 0 0,5 3-160 0 0,5 6-800 0 0,1 9-1856 0 0,-7 25-7008 0 0,-14 14 9824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1" units="cm"/>
      <inkml:brushProperty name="height" value="0.1" units="cm"/>
      <inkml:brushProperty name="color" value="#E71224"/>
    </inkml:brush>
  </inkml:definitions>
  <inkml:trace contextRef="#ctx0" brushRef="#br0">19145 9255 2143 0 0,'5'0'20512'0'0,"7"0"-20160"0"0,5 0-160 0 0,11 0 0 0 0,10 0-96 0 0,13 0-32 0 0,13 5-32 0 0,11 2 0 0 0,6-1 32 0 0,10-1 32 0 0,5-2 96 0 0,4 0 0 0 0,1-7 0 0 0,3-2 96 0 0,-6 0-160 0 0,-6 0 32 0 0,-8 2-32 0 0,-13 2 32 0 0,-19-4 32 0 0,-14-2 32 0 0,-17 2 352 0 0,-18 1 1472 0 0,-10-3-1664 0 0,-7-10-512 0 0,-3-8 64 0 0,-2-8 64 0 0,-4-14 0 0 0,-2-8 0 0 0,-2-5 0 0 0,-2-1 0 0 0,0-1 96 0 0,-1 1-96 0 0,1 6 0 0 0,-1 3 0 0 0,1 5 64 0 0,0 11-64 0 0,4 7 0 0 0,8 13 160 0 0,5 15-448 0 0,6 12 192 0 0,4 10 64 0 0,-4 16 32 0 0,1 17 0 0 0,-5 23 0 0 0,-6 25 0 0 0,-4 23 0 0 0,-4 22-64 0 0,-3 9 0 0 0,3-6-32 0 0,6-14 32 0 0,6-25 32 0 0,4-36 320 0 0,10-30-800 0 0,8-23 448 0 0,13-11 64 0 0,13-11 32 0 0,9-5 32 0 0,7-3-64 0 0,5-3 0 0 0,3-11-64 0 0,0-11 0 0 0,0-14-288 0 0,-4-9-544 0 0,-8 5-1632 0 0,-7 27-3200 0 0,-10 16 5728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1" units="cm"/>
      <inkml:brushProperty name="height" value="0.1" units="cm"/>
      <inkml:brushProperty name="color" value="#E71224"/>
    </inkml:brush>
  </inkml:definitions>
  <inkml:trace contextRef="#ctx0" brushRef="#br0">16880 5672 3935 0 0,'5'0'1344'0'0,"-3"0"4864"0"0,3 0 5088 0 0,5-5-11104 0 0,11-1 0 0 0,7 0 0 0 0,9 1 0 0 0,12-4-64 0 0,8 0 64 0 0,9 2 0 0 0,9 1-64 0 0,5 3 0 0 0,0 1 64 0 0,0-4 32 0 0,-3-1 0 0 0,-4-4-96 0 0,-6 0 0 0 0,-4 2-32 0 0,-7-3 32 0 0,-9 1-32 0 0,-3 2 0 0 0,-3 8-32 0 0,-4 3-64 0 0,-3 3 128 0 0,-3-1 32 0 0,-2 0 0 0 0,-5 3 864 0 0,-7-4-992 0 0,-11-2 1920 0 0,-7-7-1568 0 0,-9-2-192 0 0,-1-4-160 0 0,-5-6-32 0 0,1-4 32 0 0,-2-4-64 0 0,-4-2 32 0 0,-2-1 0 0 0,-3-1 0 0 0,4 0 0 0 0,0 5 0 0 0,4 2 32 0 0,0 5-32 0 0,3 0 0 0 0,-1 4 32 0 0,3-2 0 0 0,-2 3-32 0 0,2 9-64 0 0,3 9-512 0 0,3 9 448 0 0,3 17 96 0 0,-3 18 32 0 0,0 20-32 0 0,1 13 32 0 0,1 8-64 0 0,2 3-32 0 0,7 1 32 0 0,2-1 64 0 0,0-2-64 0 0,4-6 0 0 0,0-13 64 0 0,-1-13-192 0 0,2-17 32 0 0,0-21-224 0 0,3-18 384 0 0,3-21 32 0 0,10-15-32 0 0,9-9 0 0 0,9-6 64 0 0,1 0-64 0 0,4 3-224 0 0,-3 9-800 0 0,-4 6-1344 0 0,0 4-4032 0 0,-6 5 6400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1" units="cm"/>
      <inkml:brushProperty name="height" value="0.1" units="cm"/>
      <inkml:brushProperty name="color" value="#E71224"/>
    </inkml:brush>
  </inkml:definitions>
  <inkml:trace contextRef="#ctx0" brushRef="#br0">17706 11517 959 0 0,'0'-5'1440'0'0,"5"-2"3168"0"0,1-4-4096 0 0,1-6-32 0 0,3 1 17024 0 0,5 2-17696 0 0,5 5 288 0 0,4 2 0 0 0,2 4 32 0 0,3 2-64 0 0,6 0 0 0 0,1 2 64 0 0,5-1-64 0 0,1 6 32 0 0,2 1-96 0 0,-1 0 0 0 0,2-2 96 0 0,-1-1 0 0 0,-4-2 0 0 0,-4 0 64 0 0,-2-2 32 0 0,-3 0-64 0 0,-1 0-32 0 0,-2-1-32 0 0,1 1 32 0 0,-1 0-96 0 0,1 0 32 0 0,-1 0-32 0 0,1 0 64 0 0,-1 0-64 0 0,1 0 64 0 0,0 0 128 0 0,-5-5-96 0 0,-1-2 64 0 0,0 1-96 0 0,1 1 32 0 0,1 1-96 0 0,2 7 96 0 0,1 2-96 0 0,0 1 32 0 0,1-1-32 0 0,0-1 32 0 0,1-2-32 0 0,-1 0 64 0 0,0-1-64 0 0,0-1 32 0 0,0 5-32 0 0,0 1 0 0 0,0 0 0 0 0,0-1 0 0 0,-4-7 160 0 0,-8 3 64 0 0,-1 0-192 0 0,2 1 0 0 0,2-1 32 0 0,3 0-64 0 0,3 0 0 0 0,-9 0 2496 0 0,-6-6-2240 0 0,-11-7-192 0 0,-10-5-64 0 0,-13-6 0 0 0,-7-8 32 0 0,-9-5-32 0 0,-8-5 0 0 0,0-1 32 0 0,2 2-32 0 0,5 8 0 0 0,3 4 0 0 0,4 2 0 0 0,2 1-64 0 0,6-1 64 0 0,3 4 0 0 0,5 1 0 0 0,1 5 0 0 0,2-1 0 0 0,-1 3 0 0 0,3-2 0 0 0,-3 3 0 0 0,2 8-640 0 0,3 10 448 0 0,4 14 192 0 0,-3 18 0 0 0,0 23 0 0 0,2 16-32 0 0,-3 15-96 0 0,1 7 0 0 0,1 1 64 0 0,2-7 64 0 0,3-13 0 0 0,1-15-32 0 0,1-14 32 0 0,1-11 0 0 0,0-6 0 0 0,1-5 0 0 0,-1-1 0 0 0,0-1 0 0 0,1 0 448 0 0,-1-9-544 0 0,5-8-64 0 0,1 0 64 0 0,6-1-64 0 0,4-3-160 0 0,5-7 224 0 0,4-3 128 0 0,3-5-32 0 0,6-2 0 0 0,7-3 0 0 0,7-4 64 0 0,5-4-64 0 0,-2-8 32 0 0,0-3 0 0 0,2-1-32 0 0,-3 0 0 0 0,-1-3 0 0 0,-3-1 0 0 0,-5 7 64 0 0,-5 4-64 0 0,-3 6-1056 0 0,-2 7-160 0 0,-7 12-576 0 0,-2 5-608 0 0,-10-2-8960 0 0,-7-1 11360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1" units="cm"/>
      <inkml:brushProperty name="height" value="0.1" units="cm"/>
      <inkml:brushProperty name="color" value="#E71224"/>
    </inkml:brush>
  </inkml:definitions>
  <inkml:trace contextRef="#ctx0" brushRef="#br0">19468 3804 5279 0 0,'-5'0'8832'0'0,"-2"5"-6560"0"0,1 6 2976 0 0,6 2-5248 0 0,3 4-32 0 0,6-2-32 0 0,6 2 32 0 0,11-2 32 0 0,5-4 64 0 0,8 2 128 0 0,7-2-96 0 0,1-3 96 0 0,1-2-160 0 0,4-3 32 0 0,2-1 0 0 0,1-1-32 0 0,3-7 96 0 0,0-1-32 0 0,-5-4 224 0 0,-1-1-64 0 0,-5-4 32 0 0,0-3-160 0 0,-3 2 0 0 0,-5-2-96 0 0,2 2-32 0 0,-2 5 96 0 0,-3 4-96 0 0,3 3 0 0 0,0 3 0 0 0,-2 1 32 0 0,-3 2-32 0 0,-1-1 32 0 0,-3 1 96 0 0,0 0-64 0 0,-1 0 64 0 0,5-1-128 0 0,1 0 96 0 0,0 0-96 0 0,-2 5 64 0 0,0 2-64 0 0,-2-1 64 0 0,-1-6 64 0 0,-6 2 160 0 0,-1 0-224 0 0,-1 1-32 0 0,2-1 512 0 0,1 4-512 0 0,2 1-32 0 0,0 0 192 0 0,2 3-128 0 0,0 0-64 0 0,0-1 64 0 0,0-3-64 0 0,0-2 64 0 0,-9-2 1248 0 0,-9-6-224 0 0,-11-2-256 0 0,-5-6-704 0 0,-7-5-96 0 0,-7-10 64 0 0,-4-4-96 0 0,-9-8 64 0 0,-3-2-64 0 0,-1-4 0 0 0,0 1 0 0 0,3 3 0 0 0,0 9 64 0 0,7 14-512 0 0,8 15 160 0 0,1 18 96 0 0,5 17 128 0 0,-2 22-64 0 0,3 17 128 0 0,2 16-128 0 0,3 8 0 0 0,3 3 0 0 0,1-6-32 0 0,2-8 0 0 0,5-19-288 0 0,7-20 352 0 0,6-23 96 0 0,10-15 0 0 0,11-14 0 0 0,7-10 32 0 0,7-8 0 0 0,4-14 0 0 0,2-10-32 0 0,-5-17 0 0 0,-5-11-32 0 0,-12-8-416 0 0,-7 0-1088 0 0,-14 11-2112 0 0,-33 41-14720 0 0,-15 28 18368 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22073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82272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042877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77242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27937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1285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12/21/2022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36659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7381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12/21/2022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96213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8162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609091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12/21/2022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543931512"/>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electronics-lab.com/project/4-channel-infrared-remote-module/" TargetMode="External"/><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13.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customXml" Target="../ink/ink8.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pngall.com/web-hosting-png/download/2502" TargetMode="External"/><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ru.bmstu.wiki/DIMM_(Dual_In-line_Memory_Module)" TargetMode="External"/><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jpralves.net/post/2018/03/31/simple-digital-clock-using-arduino.html" TargetMode="External"/><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customXml" Target="../ink/ink9.xml"/><Relationship Id="rId7" Type="http://schemas.openxmlformats.org/officeDocument/2006/relationships/customXml" Target="../ink/ink11.xml"/><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customXml" Target="../ink/ink10.xml"/><Relationship Id="rId10" Type="http://schemas.openxmlformats.org/officeDocument/2006/relationships/image" Target="../media/image41.png"/><Relationship Id="rId4" Type="http://schemas.openxmlformats.org/officeDocument/2006/relationships/image" Target="../media/image38.png"/><Relationship Id="rId9" Type="http://schemas.openxmlformats.org/officeDocument/2006/relationships/customXml" Target="../ink/ink1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archive.fabacademy.org/2017/fablabshenzhen/students/399/assignment/13.html" TargetMode="External"/><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O11WL1D/16_bit_computer" TargetMode="External"/><Relationship Id="rId2" Type="http://schemas.openxmlformats.org/officeDocument/2006/relationships/hyperlink" Target="mailto:gaun8195@colorado.edu"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electronics-lab.com/inside-vintage-74181-alu-chip/" TargetMode="External"/><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customXml" Target="../ink/ink4.xml"/><Relationship Id="rId1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BGRectangle">
            <a:extLst>
              <a:ext uri="{FF2B5EF4-FFF2-40B4-BE49-F238E27FC236}">
                <a16:creationId xmlns:a16="http://schemas.microsoft.com/office/drawing/2014/main" id="{44B42A97-2187-442B-BB48-39526296D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AE977317-70E3-8060-591B-0FACF9C9DC1D}"/>
              </a:ext>
            </a:extLst>
          </p:cNvPr>
          <p:cNvPicPr>
            <a:picLocks noChangeAspect="1"/>
          </p:cNvPicPr>
          <p:nvPr/>
        </p:nvPicPr>
        <p:blipFill rotWithShape="1">
          <a:blip r:embed="rId2"/>
          <a:srcRect b="1316"/>
          <a:stretch/>
        </p:blipFill>
        <p:spPr>
          <a:xfrm>
            <a:off x="20" y="10"/>
            <a:ext cx="12191980" cy="4571990"/>
          </a:xfrm>
          <a:prstGeom prst="rect">
            <a:avLst/>
          </a:prstGeom>
        </p:spPr>
      </p:pic>
      <p:sp>
        <p:nvSpPr>
          <p:cNvPr id="46" name="!!Rectangle">
            <a:extLst>
              <a:ext uri="{FF2B5EF4-FFF2-40B4-BE49-F238E27FC236}">
                <a16:creationId xmlns:a16="http://schemas.microsoft.com/office/drawing/2014/main" id="{F40CA114-B78B-4E3B-A785-96745276B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92000" cy="2285543"/>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p:cNvSpPr>
            <a:spLocks noGrp="1"/>
          </p:cNvSpPr>
          <p:nvPr>
            <p:ph type="ctrTitle"/>
          </p:nvPr>
        </p:nvSpPr>
        <p:spPr>
          <a:xfrm>
            <a:off x="433136" y="5091762"/>
            <a:ext cx="7834193" cy="1264588"/>
          </a:xfrm>
        </p:spPr>
        <p:txBody>
          <a:bodyPr anchor="ctr">
            <a:normAutofit/>
          </a:bodyPr>
          <a:lstStyle/>
          <a:p>
            <a:pPr algn="r"/>
            <a:r>
              <a:rPr lang="en-US" sz="5100">
                <a:cs typeface="Calibri Light"/>
              </a:rPr>
              <a:t>16 bit computer architecture</a:t>
            </a:r>
          </a:p>
        </p:txBody>
      </p:sp>
      <p:sp>
        <p:nvSpPr>
          <p:cNvPr id="3" name="Subtitle 2"/>
          <p:cNvSpPr>
            <a:spLocks noGrp="1"/>
          </p:cNvSpPr>
          <p:nvPr>
            <p:ph type="subTitle" idx="1"/>
          </p:nvPr>
        </p:nvSpPr>
        <p:spPr>
          <a:xfrm>
            <a:off x="8499107" y="5091763"/>
            <a:ext cx="2974207" cy="1264587"/>
          </a:xfrm>
        </p:spPr>
        <p:txBody>
          <a:bodyPr vert="horz" lIns="91440" tIns="45720" rIns="91440" bIns="45720" rtlCol="0" anchor="ctr">
            <a:normAutofit/>
          </a:bodyPr>
          <a:lstStyle/>
          <a:p>
            <a:pPr algn="l"/>
            <a:r>
              <a:rPr lang="en-US" sz="2000">
                <a:cs typeface="Calibri"/>
              </a:rPr>
              <a:t>Created 12-20-2022</a:t>
            </a:r>
          </a:p>
          <a:p>
            <a:pPr algn="l"/>
            <a:endParaRPr lang="en-US" sz="2000">
              <a:cs typeface="Calibri"/>
            </a:endParaRPr>
          </a:p>
        </p:txBody>
      </p:sp>
      <p:sp>
        <p:nvSpPr>
          <p:cNvPr id="47" name="!!Line">
            <a:extLst>
              <a:ext uri="{FF2B5EF4-FFF2-40B4-BE49-F238E27FC236}">
                <a16:creationId xmlns:a16="http://schemas.microsoft.com/office/drawing/2014/main" id="{1B1D834C-2707-49B0-A3CE-334D83DFF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5048" y="5266944"/>
            <a:ext cx="9144"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10;&#10;Description automatically generated">
            <a:extLst>
              <a:ext uri="{FF2B5EF4-FFF2-40B4-BE49-F238E27FC236}">
                <a16:creationId xmlns:a16="http://schemas.microsoft.com/office/drawing/2014/main" id="{2298BBBF-2A8F-6237-9846-9985B717A3E4}"/>
              </a:ext>
            </a:extLst>
          </p:cNvPr>
          <p:cNvPicPr>
            <a:picLocks noGrp="1" noChangeAspect="1"/>
          </p:cNvPicPr>
          <p:nvPr>
            <p:ph idx="1"/>
          </p:nvPr>
        </p:nvPicPr>
        <p:blipFill>
          <a:blip r:embed="rId2"/>
          <a:stretch>
            <a:fillRect/>
          </a:stretch>
        </p:blipFill>
        <p:spPr>
          <a:xfrm>
            <a:off x="-88003" y="1119"/>
            <a:ext cx="12207022" cy="6851985"/>
          </a:xfrm>
        </p:spPr>
      </p:pic>
      <p:sp>
        <p:nvSpPr>
          <p:cNvPr id="2" name="TextBox 1">
            <a:extLst>
              <a:ext uri="{FF2B5EF4-FFF2-40B4-BE49-F238E27FC236}">
                <a16:creationId xmlns:a16="http://schemas.microsoft.com/office/drawing/2014/main" id="{87B5FA73-7AB1-61DC-F484-FC7D7B2DC0D9}"/>
              </a:ext>
            </a:extLst>
          </p:cNvPr>
          <p:cNvSpPr txBox="1"/>
          <p:nvPr/>
        </p:nvSpPr>
        <p:spPr>
          <a:xfrm>
            <a:off x="5493185" y="1748424"/>
            <a:ext cx="504955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     Flag register circuitry</a:t>
            </a:r>
          </a:p>
          <a:p>
            <a:r>
              <a:rPr lang="en-US" dirty="0">
                <a:cs typeface="Calibri"/>
              </a:rPr>
              <a:t>↓</a:t>
            </a:r>
          </a:p>
        </p:txBody>
      </p:sp>
    </p:spTree>
    <p:extLst>
      <p:ext uri="{BB962C8B-B14F-4D97-AF65-F5344CB8AC3E}">
        <p14:creationId xmlns:p14="http://schemas.microsoft.com/office/powerpoint/2010/main" val="523776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10;&#10;Description automatically generated">
            <a:extLst>
              <a:ext uri="{FF2B5EF4-FFF2-40B4-BE49-F238E27FC236}">
                <a16:creationId xmlns:a16="http://schemas.microsoft.com/office/drawing/2014/main" id="{3B5D85F2-EC8E-195E-ECFC-5805CD2B1B19}"/>
              </a:ext>
            </a:extLst>
          </p:cNvPr>
          <p:cNvPicPr>
            <a:picLocks noGrp="1" noChangeAspect="1"/>
          </p:cNvPicPr>
          <p:nvPr>
            <p:ph idx="1"/>
          </p:nvPr>
        </p:nvPicPr>
        <p:blipFill>
          <a:blip r:embed="rId2"/>
          <a:stretch>
            <a:fillRect/>
          </a:stretch>
        </p:blipFill>
        <p:spPr>
          <a:xfrm>
            <a:off x="-24197" y="825"/>
            <a:ext cx="12239219" cy="6862717"/>
          </a:xfrm>
        </p:spPr>
      </p:pic>
      <p:sp>
        <p:nvSpPr>
          <p:cNvPr id="2" name="TextBox 1">
            <a:extLst>
              <a:ext uri="{FF2B5EF4-FFF2-40B4-BE49-F238E27FC236}">
                <a16:creationId xmlns:a16="http://schemas.microsoft.com/office/drawing/2014/main" id="{A4515412-1B79-865C-859D-2F0E331F90FC}"/>
              </a:ext>
            </a:extLst>
          </p:cNvPr>
          <p:cNvSpPr txBox="1"/>
          <p:nvPr/>
        </p:nvSpPr>
        <p:spPr>
          <a:xfrm>
            <a:off x="6041198" y="1617945"/>
            <a:ext cx="4292773"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Adder and bitwise operation circuitry</a:t>
            </a:r>
          </a:p>
          <a:p>
            <a:endParaRPr lang="en-US" dirty="0">
              <a:cs typeface="Calibri"/>
            </a:endParaRPr>
          </a:p>
          <a:p>
            <a:r>
              <a:rPr lang="en-US" dirty="0">
                <a:cs typeface="Calibri"/>
              </a:rPr>
              <a:t>← the ALU logic circuit is composed of 16 or gates which have XOR gates connected to their inputs and outputs. With the proper signaling, the circuit can perform any bitwise operation desired on two 16 bit inputs. </a:t>
            </a:r>
          </a:p>
        </p:txBody>
      </p:sp>
    </p:spTree>
    <p:extLst>
      <p:ext uri="{BB962C8B-B14F-4D97-AF65-F5344CB8AC3E}">
        <p14:creationId xmlns:p14="http://schemas.microsoft.com/office/powerpoint/2010/main" val="1003919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BFDEC46C-7DFF-9F54-248D-BCD7041A24CA}"/>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4038600" y="962025"/>
            <a:ext cx="7186613" cy="4929188"/>
          </a:xfrm>
        </p:spPr>
      </p:pic>
      <p:sp>
        <p:nvSpPr>
          <p:cNvPr id="5" name="TextBox 4">
            <a:extLst>
              <a:ext uri="{FF2B5EF4-FFF2-40B4-BE49-F238E27FC236}">
                <a16:creationId xmlns:a16="http://schemas.microsoft.com/office/drawing/2014/main" id="{52DE22B0-2099-D842-EA6F-2A4359B54E3B}"/>
              </a:ext>
            </a:extLst>
          </p:cNvPr>
          <p:cNvSpPr txBox="1"/>
          <p:nvPr/>
        </p:nvSpPr>
        <p:spPr>
          <a:xfrm>
            <a:off x="4038600" y="4903788"/>
            <a:ext cx="7186613" cy="985838"/>
          </a:xfrm>
          <a:prstGeom prst="rect">
            <a:avLst/>
          </a:prstGeom>
          <a:solidFill>
            <a:srgbClr val="000000">
              <a:alpha val="50000"/>
            </a:srgbClr>
          </a:solidFill>
          <a:ln>
            <a:noFill/>
          </a:ln>
        </p:spPr>
        <p:txBody>
          <a:bodyPr wrap="square" anchor="ctr">
            <a:noAutofit/>
          </a:bodyPr>
          <a:lstStyle/>
          <a:p>
            <a:pPr algn="ctr">
              <a:spcAft>
                <a:spcPts val="600"/>
              </a:spcAft>
            </a:pPr>
            <a:r>
              <a:rPr lang="en-US" sz="1300">
                <a:solidFill>
                  <a:srgbClr val="FFFFFF"/>
                </a:solidFill>
                <a:hlinkClick r:id="rId3">
                  <a:extLst>
                    <a:ext uri="{A12FA001-AC4F-418D-AE19-62706E023703}">
                      <ahyp:hlinkClr xmlns:ahyp="http://schemas.microsoft.com/office/drawing/2018/hyperlinkcolor" val="tx"/>
                    </a:ext>
                  </a:extLst>
                </a:hlinkClick>
              </a:rPr>
              <a:t>This Photo</a:t>
            </a:r>
            <a:r>
              <a:rPr lang="en-US" sz="1300">
                <a:solidFill>
                  <a:srgbClr val="FFFFFF"/>
                </a:solidFill>
              </a:rPr>
              <a:t> by Unknown author is licensed under </a:t>
            </a:r>
            <a:r>
              <a:rPr lang="en-US" sz="1300">
                <a:solidFill>
                  <a:srgbClr val="FFFFFF"/>
                </a:solidFill>
                <a:hlinkClick r:id="rId4">
                  <a:extLst>
                    <a:ext uri="{A12FA001-AC4F-418D-AE19-62706E023703}">
                      <ahyp:hlinkClr xmlns:ahyp="http://schemas.microsoft.com/office/drawing/2018/hyperlinkcolor" val="tx"/>
                    </a:ext>
                  </a:extLst>
                </a:hlinkClick>
              </a:rPr>
              <a:t>CC BY-SA</a:t>
            </a:r>
            <a:r>
              <a:rPr lang="en-US" sz="1300">
                <a:solidFill>
                  <a:srgbClr val="FFFFFF"/>
                </a:solidFill>
              </a:rPr>
              <a:t>.</a:t>
            </a:r>
          </a:p>
        </p:txBody>
      </p:sp>
      <p:sp>
        <p:nvSpPr>
          <p:cNvPr id="2" name="Title 1">
            <a:extLst>
              <a:ext uri="{FF2B5EF4-FFF2-40B4-BE49-F238E27FC236}">
                <a16:creationId xmlns:a16="http://schemas.microsoft.com/office/drawing/2014/main" id="{9E448109-D7E0-DEB4-8194-9EFC5861142D}"/>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a:solidFill>
                  <a:schemeClr val="bg1"/>
                </a:solidFill>
                <a:latin typeface="+mj-lt"/>
                <a:ea typeface="+mj-ea"/>
                <a:cs typeface="+mj-cs"/>
              </a:rPr>
              <a:t>Decoder-receiver </a:t>
            </a:r>
          </a:p>
        </p:txBody>
      </p:sp>
    </p:spTree>
    <p:extLst>
      <p:ext uri="{BB962C8B-B14F-4D97-AF65-F5344CB8AC3E}">
        <p14:creationId xmlns:p14="http://schemas.microsoft.com/office/powerpoint/2010/main" val="3367756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32EAA1F7-507E-D9AD-C29B-3AE7CA67C2E9}"/>
              </a:ext>
            </a:extLst>
          </p:cNvPr>
          <p:cNvPicPr>
            <a:picLocks noGrp="1" noChangeAspect="1"/>
          </p:cNvPicPr>
          <p:nvPr>
            <p:ph idx="1"/>
          </p:nvPr>
        </p:nvPicPr>
        <p:blipFill>
          <a:blip r:embed="rId2"/>
          <a:stretch>
            <a:fillRect/>
          </a:stretch>
        </p:blipFill>
        <p:spPr>
          <a:xfrm>
            <a:off x="-796342" y="-342317"/>
            <a:ext cx="13108543" cy="7367139"/>
          </a:xfrm>
        </p:spPr>
      </p:pic>
      <p:sp>
        <p:nvSpPr>
          <p:cNvPr id="2" name="TextBox 1">
            <a:extLst>
              <a:ext uri="{FF2B5EF4-FFF2-40B4-BE49-F238E27FC236}">
                <a16:creationId xmlns:a16="http://schemas.microsoft.com/office/drawing/2014/main" id="{249B2381-6E9D-D1DA-FDE6-BA1F9D3C9D1B}"/>
              </a:ext>
            </a:extLst>
          </p:cNvPr>
          <p:cNvSpPr txBox="1"/>
          <p:nvPr/>
        </p:nvSpPr>
        <p:spPr>
          <a:xfrm>
            <a:off x="8261958" y="955109"/>
            <a:ext cx="37447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Decoder receiver big picture </a:t>
            </a:r>
            <a:endParaRPr lang="en-US" b="1">
              <a:cs typeface="Calibri"/>
            </a:endParaRPr>
          </a:p>
        </p:txBody>
      </p:sp>
      <mc:AlternateContent xmlns:mc="http://schemas.openxmlformats.org/markup-compatibility/2006">
        <mc:Choice xmlns:p14="http://schemas.microsoft.com/office/powerpoint/2010/main" Requires="p14">
          <p:contentPart p14:bwMode="auto" r:id="rId3">
            <p14:nvContentPartPr>
              <p14:cNvPr id="10" name="Ink 9">
                <a:extLst>
                  <a:ext uri="{FF2B5EF4-FFF2-40B4-BE49-F238E27FC236}">
                    <a16:creationId xmlns:a16="http://schemas.microsoft.com/office/drawing/2014/main" id="{D0309469-4242-01CB-9508-F7DBE94AFB44}"/>
                  </a:ext>
                </a:extLst>
              </p14:cNvPr>
              <p14:cNvContentPartPr/>
              <p14:nvPr/>
            </p14:nvContentPartPr>
            <p14:xfrm>
              <a:off x="6077732" y="2160602"/>
              <a:ext cx="493643" cy="357476"/>
            </p14:xfrm>
          </p:contentPart>
        </mc:Choice>
        <mc:Fallback>
          <p:pic>
            <p:nvPicPr>
              <p:cNvPr id="10" name="Ink 9">
                <a:extLst>
                  <a:ext uri="{FF2B5EF4-FFF2-40B4-BE49-F238E27FC236}">
                    <a16:creationId xmlns:a16="http://schemas.microsoft.com/office/drawing/2014/main" id="{D0309469-4242-01CB-9508-F7DBE94AFB44}"/>
                  </a:ext>
                </a:extLst>
              </p:cNvPr>
              <p:cNvPicPr/>
              <p:nvPr/>
            </p:nvPicPr>
            <p:blipFill>
              <a:blip r:embed="rId4"/>
              <a:stretch>
                <a:fillRect/>
              </a:stretch>
            </p:blipFill>
            <p:spPr>
              <a:xfrm>
                <a:off x="6059742" y="2142980"/>
                <a:ext cx="529263" cy="3930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2" name="Ink 11">
                <a:extLst>
                  <a:ext uri="{FF2B5EF4-FFF2-40B4-BE49-F238E27FC236}">
                    <a16:creationId xmlns:a16="http://schemas.microsoft.com/office/drawing/2014/main" id="{848678F6-7B24-761B-27A4-515B466EEB59}"/>
                  </a:ext>
                </a:extLst>
              </p14:cNvPr>
              <p14:cNvContentPartPr/>
              <p14:nvPr/>
            </p14:nvContentPartPr>
            <p14:xfrm>
              <a:off x="6484828" y="5000023"/>
              <a:ext cx="630163" cy="358703"/>
            </p14:xfrm>
          </p:contentPart>
        </mc:Choice>
        <mc:Fallback>
          <p:pic>
            <p:nvPicPr>
              <p:cNvPr id="12" name="Ink 11">
                <a:extLst>
                  <a:ext uri="{FF2B5EF4-FFF2-40B4-BE49-F238E27FC236}">
                    <a16:creationId xmlns:a16="http://schemas.microsoft.com/office/drawing/2014/main" id="{848678F6-7B24-761B-27A4-515B466EEB59}"/>
                  </a:ext>
                </a:extLst>
              </p:cNvPr>
              <p:cNvPicPr/>
              <p:nvPr/>
            </p:nvPicPr>
            <p:blipFill>
              <a:blip r:embed="rId6"/>
              <a:stretch>
                <a:fillRect/>
              </a:stretch>
            </p:blipFill>
            <p:spPr>
              <a:xfrm>
                <a:off x="6467194" y="4982034"/>
                <a:ext cx="665792" cy="394321"/>
              </a:xfrm>
              <a:prstGeom prst="rect">
                <a:avLst/>
              </a:prstGeom>
            </p:spPr>
          </p:pic>
        </mc:Fallback>
      </mc:AlternateContent>
      <p:sp>
        <p:nvSpPr>
          <p:cNvPr id="13" name="TextBox 12">
            <a:extLst>
              <a:ext uri="{FF2B5EF4-FFF2-40B4-BE49-F238E27FC236}">
                <a16:creationId xmlns:a16="http://schemas.microsoft.com/office/drawing/2014/main" id="{F9D0FAD4-5C2C-8950-2269-BBF445C632EF}"/>
              </a:ext>
            </a:extLst>
          </p:cNvPr>
          <p:cNvSpPr txBox="1"/>
          <p:nvPr/>
        </p:nvSpPr>
        <p:spPr>
          <a:xfrm>
            <a:off x="7071985" y="2048527"/>
            <a:ext cx="25313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Current enable adder</a:t>
            </a:r>
          </a:p>
        </p:txBody>
      </p:sp>
      <p:sp>
        <p:nvSpPr>
          <p:cNvPr id="14" name="TextBox 13">
            <a:extLst>
              <a:ext uri="{FF2B5EF4-FFF2-40B4-BE49-F238E27FC236}">
                <a16:creationId xmlns:a16="http://schemas.microsoft.com/office/drawing/2014/main" id="{208358C2-EED3-0D53-E40A-56BA7061335A}"/>
              </a:ext>
            </a:extLst>
          </p:cNvPr>
          <p:cNvSpPr txBox="1"/>
          <p:nvPr/>
        </p:nvSpPr>
        <p:spPr>
          <a:xfrm>
            <a:off x="7802670" y="4997362"/>
            <a:ext cx="259654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Input set multiplexer</a:t>
            </a:r>
            <a:endParaRPr lang="en-US" dirty="0"/>
          </a:p>
        </p:txBody>
      </p:sp>
      <p:sp>
        <p:nvSpPr>
          <p:cNvPr id="15" name="TextBox 14">
            <a:extLst>
              <a:ext uri="{FF2B5EF4-FFF2-40B4-BE49-F238E27FC236}">
                <a16:creationId xmlns:a16="http://schemas.microsoft.com/office/drawing/2014/main" id="{6E208643-1A7F-0A5A-CE2F-C1DCD3563304}"/>
              </a:ext>
            </a:extLst>
          </p:cNvPr>
          <p:cNvSpPr txBox="1"/>
          <p:nvPr/>
        </p:nvSpPr>
        <p:spPr>
          <a:xfrm>
            <a:off x="13047" y="1317842"/>
            <a:ext cx="3992671"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The decoder receiver takes in </a:t>
            </a:r>
          </a:p>
          <a:p>
            <a:r>
              <a:rPr lang="en-US" dirty="0">
                <a:cs typeface="Calibri"/>
              </a:rPr>
              <a:t>A 16 bit "current enable" value which indicates to the multiplexer which bit of the input set to return.</a:t>
            </a:r>
          </a:p>
          <a:p>
            <a:endParaRPr lang="en-US" dirty="0">
              <a:cs typeface="Calibri"/>
            </a:endParaRPr>
          </a:p>
          <a:p>
            <a:r>
              <a:rPr lang="en-US" dirty="0">
                <a:cs typeface="Calibri"/>
              </a:rPr>
              <a:t>This allows recursive circuits to be fed the exact bit produced by a decoder, by daisy-chaining each individual circuit together. </a:t>
            </a:r>
            <a:br>
              <a:rPr lang="en-US" dirty="0">
                <a:cs typeface="Calibri"/>
              </a:rPr>
            </a:br>
            <a:endParaRPr lang="en-US" dirty="0">
              <a:cs typeface="Calibri"/>
            </a:endParaRPr>
          </a:p>
          <a:p>
            <a:r>
              <a:rPr lang="en-US" dirty="0">
                <a:cs typeface="Calibri"/>
              </a:rPr>
              <a:t>Usage is seen in the input/ output module, and prominently in the register file.</a:t>
            </a:r>
          </a:p>
          <a:p>
            <a:endParaRPr lang="en-US" dirty="0">
              <a:cs typeface="Calibri"/>
            </a:endParaRPr>
          </a:p>
          <a:p>
            <a:endParaRPr lang="en-US" dirty="0">
              <a:cs typeface="Calibri"/>
            </a:endParaRPr>
          </a:p>
        </p:txBody>
      </p:sp>
    </p:spTree>
    <p:extLst>
      <p:ext uri="{BB962C8B-B14F-4D97-AF65-F5344CB8AC3E}">
        <p14:creationId xmlns:p14="http://schemas.microsoft.com/office/powerpoint/2010/main" val="3594657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10;&#10;Description automatically generated">
            <a:extLst>
              <a:ext uri="{FF2B5EF4-FFF2-40B4-BE49-F238E27FC236}">
                <a16:creationId xmlns:a16="http://schemas.microsoft.com/office/drawing/2014/main" id="{4735CB0F-D501-1E5A-C826-91651A104280}"/>
              </a:ext>
            </a:extLst>
          </p:cNvPr>
          <p:cNvPicPr>
            <a:picLocks noGrp="1" noChangeAspect="1"/>
          </p:cNvPicPr>
          <p:nvPr>
            <p:ph idx="1"/>
          </p:nvPr>
        </p:nvPicPr>
        <p:blipFill>
          <a:blip r:embed="rId2"/>
          <a:stretch>
            <a:fillRect/>
          </a:stretch>
        </p:blipFill>
        <p:spPr>
          <a:xfrm>
            <a:off x="-2144" y="1119"/>
            <a:ext cx="12561192" cy="7077365"/>
          </a:xfrm>
        </p:spPr>
      </p:pic>
    </p:spTree>
    <p:extLst>
      <p:ext uri="{BB962C8B-B14F-4D97-AF65-F5344CB8AC3E}">
        <p14:creationId xmlns:p14="http://schemas.microsoft.com/office/powerpoint/2010/main" val="3962810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58413D45-EC74-2A73-401C-9FC1D43A7190}"/>
              </a:ext>
            </a:extLst>
          </p:cNvPr>
          <p:cNvPicPr>
            <a:picLocks noGrp="1" noChangeAspect="1"/>
          </p:cNvPicPr>
          <p:nvPr>
            <p:ph idx="1"/>
          </p:nvPr>
        </p:nvPicPr>
        <p:blipFill>
          <a:blip r:embed="rId2"/>
          <a:stretch>
            <a:fillRect/>
          </a:stretch>
        </p:blipFill>
        <p:spPr>
          <a:xfrm>
            <a:off x="-570961" y="-342317"/>
            <a:ext cx="12765107" cy="7195421"/>
          </a:xfrm>
        </p:spPr>
      </p:pic>
    </p:spTree>
    <p:extLst>
      <p:ext uri="{BB962C8B-B14F-4D97-AF65-F5344CB8AC3E}">
        <p14:creationId xmlns:p14="http://schemas.microsoft.com/office/powerpoint/2010/main" val="4127324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E614F1C-2D93-42D0-B229-768199449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403089" y="0"/>
            <a:ext cx="4788912"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AF7929-EECA-F51D-0C35-B46A5F2FC52C}"/>
              </a:ext>
            </a:extLst>
          </p:cNvPr>
          <p:cNvSpPr>
            <a:spLocks noGrp="1"/>
          </p:cNvSpPr>
          <p:nvPr>
            <p:ph type="title"/>
          </p:nvPr>
        </p:nvSpPr>
        <p:spPr>
          <a:xfrm>
            <a:off x="8174735" y="640081"/>
            <a:ext cx="3377183" cy="3708895"/>
          </a:xfrm>
          <a:noFill/>
        </p:spPr>
        <p:txBody>
          <a:bodyPr vert="horz" lIns="91440" tIns="45720" rIns="91440" bIns="45720" rtlCol="0" anchor="b">
            <a:normAutofit/>
          </a:bodyPr>
          <a:lstStyle/>
          <a:p>
            <a:r>
              <a:rPr lang="en-US">
                <a:solidFill>
                  <a:schemeClr val="bg1"/>
                </a:solidFill>
              </a:rPr>
              <a:t>Register file </a:t>
            </a:r>
            <a:br>
              <a:rPr lang="en-US">
                <a:solidFill>
                  <a:schemeClr val="bg1"/>
                </a:solidFill>
              </a:rPr>
            </a:br>
            <a:endParaRPr lang="en-US">
              <a:solidFill>
                <a:schemeClr val="bg1"/>
              </a:solidFill>
            </a:endParaRPr>
          </a:p>
        </p:txBody>
      </p:sp>
      <p:pic>
        <p:nvPicPr>
          <p:cNvPr id="4" name="Picture 4" descr="A picture containing building, tower, city&#10;&#10;Description automatically generated">
            <a:extLst>
              <a:ext uri="{FF2B5EF4-FFF2-40B4-BE49-F238E27FC236}">
                <a16:creationId xmlns:a16="http://schemas.microsoft.com/office/drawing/2014/main" id="{62E6AE96-0C99-FEAC-34A1-253B5793DC75}"/>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l="10896" r="20437"/>
          <a:stretch/>
        </p:blipFill>
        <p:spPr>
          <a:xfrm>
            <a:off x="20" y="10"/>
            <a:ext cx="7534636" cy="6857990"/>
          </a:xfrm>
          <a:prstGeom prst="rect">
            <a:avLst/>
          </a:prstGeom>
        </p:spPr>
      </p:pic>
      <p:sp>
        <p:nvSpPr>
          <p:cNvPr id="5" name="TextBox 4">
            <a:extLst>
              <a:ext uri="{FF2B5EF4-FFF2-40B4-BE49-F238E27FC236}">
                <a16:creationId xmlns:a16="http://schemas.microsoft.com/office/drawing/2014/main" id="{CC0DFCE0-2024-D5FA-E085-C8A6A600A022}"/>
              </a:ext>
            </a:extLst>
          </p:cNvPr>
          <p:cNvSpPr txBox="1"/>
          <p:nvPr/>
        </p:nvSpPr>
        <p:spPr>
          <a:xfrm>
            <a:off x="5200364" y="6657945"/>
            <a:ext cx="2334292"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a:t>
            </a:r>
            <a:r>
              <a:rPr lang="en-US" sz="700">
                <a:solidFill>
                  <a:srgbClr val="FFFFFF"/>
                </a:solidFill>
              </a:rPr>
              <a:t>.</a:t>
            </a:r>
          </a:p>
        </p:txBody>
      </p:sp>
    </p:spTree>
    <p:extLst>
      <p:ext uri="{BB962C8B-B14F-4D97-AF65-F5344CB8AC3E}">
        <p14:creationId xmlns:p14="http://schemas.microsoft.com/office/powerpoint/2010/main" val="2606468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34EFC835-2B7A-DCA3-E46D-4782969F326E}"/>
              </a:ext>
            </a:extLst>
          </p:cNvPr>
          <p:cNvPicPr>
            <a:picLocks noGrp="1" noChangeAspect="1"/>
          </p:cNvPicPr>
          <p:nvPr>
            <p:ph idx="1"/>
          </p:nvPr>
        </p:nvPicPr>
        <p:blipFill>
          <a:blip r:embed="rId2"/>
          <a:stretch>
            <a:fillRect/>
          </a:stretch>
        </p:blipFill>
        <p:spPr>
          <a:xfrm>
            <a:off x="-1547609" y="-1104316"/>
            <a:ext cx="14213980" cy="8011082"/>
          </a:xfrm>
        </p:spPr>
      </p:pic>
      <p:sp>
        <p:nvSpPr>
          <p:cNvPr id="5" name="TextBox 4">
            <a:extLst>
              <a:ext uri="{FF2B5EF4-FFF2-40B4-BE49-F238E27FC236}">
                <a16:creationId xmlns:a16="http://schemas.microsoft.com/office/drawing/2014/main" id="{83B8DD4E-67F9-8464-8219-59F0B1A56B9B}"/>
              </a:ext>
            </a:extLst>
          </p:cNvPr>
          <p:cNvSpPr txBox="1"/>
          <p:nvPr/>
        </p:nvSpPr>
        <p:spPr>
          <a:xfrm>
            <a:off x="4934218" y="716387"/>
            <a:ext cx="3903908"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Register file big picture </a:t>
            </a:r>
          </a:p>
          <a:p>
            <a:r>
              <a:rPr lang="en-US" sz="2400" dirty="0">
                <a:cs typeface="Calibri"/>
              </a:rPr>
              <a:t>Design </a:t>
            </a:r>
          </a:p>
          <a:p>
            <a:endParaRPr lang="en-US" dirty="0">
              <a:cs typeface="Calibri"/>
            </a:endParaRPr>
          </a:p>
        </p:txBody>
      </p:sp>
    </p:spTree>
    <p:extLst>
      <p:ext uri="{BB962C8B-B14F-4D97-AF65-F5344CB8AC3E}">
        <p14:creationId xmlns:p14="http://schemas.microsoft.com/office/powerpoint/2010/main" val="1372312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 schematic&#10;&#10;Description automatically generated">
            <a:extLst>
              <a:ext uri="{FF2B5EF4-FFF2-40B4-BE49-F238E27FC236}">
                <a16:creationId xmlns:a16="http://schemas.microsoft.com/office/drawing/2014/main" id="{59B61B53-EA3B-33CC-6B11-21807484D3C4}"/>
              </a:ext>
            </a:extLst>
          </p:cNvPr>
          <p:cNvPicPr>
            <a:picLocks noGrp="1" noChangeAspect="1"/>
          </p:cNvPicPr>
          <p:nvPr>
            <p:ph idx="1"/>
          </p:nvPr>
        </p:nvPicPr>
        <p:blipFill>
          <a:blip r:embed="rId2"/>
          <a:stretch>
            <a:fillRect/>
          </a:stretch>
        </p:blipFill>
        <p:spPr>
          <a:xfrm>
            <a:off x="158841" y="1119"/>
            <a:ext cx="12153361" cy="6851985"/>
          </a:xfrm>
        </p:spPr>
      </p:pic>
      <p:sp>
        <p:nvSpPr>
          <p:cNvPr id="5" name="TextBox 4">
            <a:extLst>
              <a:ext uri="{FF2B5EF4-FFF2-40B4-BE49-F238E27FC236}">
                <a16:creationId xmlns:a16="http://schemas.microsoft.com/office/drawing/2014/main" id="{281FE68F-2B87-6D9A-38AC-161F8BE5506C}"/>
              </a:ext>
            </a:extLst>
          </p:cNvPr>
          <p:cNvSpPr txBox="1"/>
          <p:nvPr/>
        </p:nvSpPr>
        <p:spPr>
          <a:xfrm>
            <a:off x="10614337" y="2771640"/>
            <a:ext cx="1297144"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The register file features 8 registers, each having circuitry to handle three read and write ports.</a:t>
            </a:r>
          </a:p>
        </p:txBody>
      </p:sp>
    </p:spTree>
    <p:extLst>
      <p:ext uri="{BB962C8B-B14F-4D97-AF65-F5344CB8AC3E}">
        <p14:creationId xmlns:p14="http://schemas.microsoft.com/office/powerpoint/2010/main" val="2150402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D56084D2-A1A2-AA6D-0E9F-466821515328}"/>
              </a:ext>
            </a:extLst>
          </p:cNvPr>
          <p:cNvPicPr>
            <a:picLocks noGrp="1" noChangeAspect="1"/>
          </p:cNvPicPr>
          <p:nvPr>
            <p:ph idx="1"/>
          </p:nvPr>
        </p:nvPicPr>
        <p:blipFill>
          <a:blip r:embed="rId2"/>
          <a:stretch>
            <a:fillRect/>
          </a:stretch>
        </p:blipFill>
        <p:spPr>
          <a:xfrm>
            <a:off x="-2145" y="1119"/>
            <a:ext cx="12207023" cy="6851985"/>
          </a:xfrm>
        </p:spPr>
      </p:pic>
      <p:sp>
        <p:nvSpPr>
          <p:cNvPr id="5" name="TextBox 4">
            <a:extLst>
              <a:ext uri="{FF2B5EF4-FFF2-40B4-BE49-F238E27FC236}">
                <a16:creationId xmlns:a16="http://schemas.microsoft.com/office/drawing/2014/main" id="{CB27B5C4-D03F-246B-FA05-7448AF7BA047}"/>
              </a:ext>
            </a:extLst>
          </p:cNvPr>
          <p:cNvSpPr txBox="1"/>
          <p:nvPr/>
        </p:nvSpPr>
        <p:spPr>
          <a:xfrm>
            <a:off x="5688169" y="952499"/>
            <a:ext cx="4816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A closer look at the register connections </a:t>
            </a:r>
            <a:endParaRPr lang="en-US" b="1" dirty="0"/>
          </a:p>
        </p:txBody>
      </p:sp>
    </p:spTree>
    <p:extLst>
      <p:ext uri="{BB962C8B-B14F-4D97-AF65-F5344CB8AC3E}">
        <p14:creationId xmlns:p14="http://schemas.microsoft.com/office/powerpoint/2010/main" val="1799855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8" descr="A picture containing graphical user interface&#10;&#10;Description automatically generated">
            <a:extLst>
              <a:ext uri="{FF2B5EF4-FFF2-40B4-BE49-F238E27FC236}">
                <a16:creationId xmlns:a16="http://schemas.microsoft.com/office/drawing/2014/main" id="{9F25F985-CE86-2910-3E5A-DB2DA1425769}"/>
              </a:ext>
            </a:extLst>
          </p:cNvPr>
          <p:cNvPicPr>
            <a:picLocks noGrp="1" noChangeAspect="1"/>
          </p:cNvPicPr>
          <p:nvPr>
            <p:ph idx="1"/>
          </p:nvPr>
        </p:nvPicPr>
        <p:blipFill>
          <a:blip r:embed="rId2"/>
          <a:stretch>
            <a:fillRect/>
          </a:stretch>
        </p:blipFill>
        <p:spPr>
          <a:xfrm>
            <a:off x="-1022443" y="-510964"/>
            <a:ext cx="13257991" cy="7406424"/>
          </a:xfrm>
        </p:spPr>
      </p:pic>
      <p:sp>
        <p:nvSpPr>
          <p:cNvPr id="2" name="Title 1">
            <a:extLst>
              <a:ext uri="{FF2B5EF4-FFF2-40B4-BE49-F238E27FC236}">
                <a16:creationId xmlns:a16="http://schemas.microsoft.com/office/drawing/2014/main" id="{EE299E93-D6E2-B0A5-DFD2-3F15F56FD7A5}"/>
              </a:ext>
            </a:extLst>
          </p:cNvPr>
          <p:cNvSpPr>
            <a:spLocks noGrp="1"/>
          </p:cNvSpPr>
          <p:nvPr>
            <p:ph type="title"/>
          </p:nvPr>
        </p:nvSpPr>
        <p:spPr>
          <a:xfrm>
            <a:off x="7768001" y="-170561"/>
            <a:ext cx="3173688" cy="5216013"/>
          </a:xfrm>
        </p:spPr>
        <p:txBody>
          <a:bodyPr>
            <a:normAutofit/>
          </a:bodyPr>
          <a:lstStyle/>
          <a:p>
            <a:pPr algn="l"/>
            <a:r>
              <a:rPr lang="en-US" dirty="0"/>
              <a:t>Big picture design</a:t>
            </a:r>
          </a:p>
        </p:txBody>
      </p:sp>
    </p:spTree>
    <p:extLst>
      <p:ext uri="{BB962C8B-B14F-4D97-AF65-F5344CB8AC3E}">
        <p14:creationId xmlns:p14="http://schemas.microsoft.com/office/powerpoint/2010/main" val="1644724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able&#10;&#10;Description automatically generated">
            <a:extLst>
              <a:ext uri="{FF2B5EF4-FFF2-40B4-BE49-F238E27FC236}">
                <a16:creationId xmlns:a16="http://schemas.microsoft.com/office/drawing/2014/main" id="{17C5C2CE-4A76-EC54-26B4-B9D2FE26B5F0}"/>
              </a:ext>
            </a:extLst>
          </p:cNvPr>
          <p:cNvPicPr>
            <a:picLocks noGrp="1" noChangeAspect="1"/>
          </p:cNvPicPr>
          <p:nvPr>
            <p:ph idx="1"/>
          </p:nvPr>
        </p:nvPicPr>
        <p:blipFill>
          <a:blip r:embed="rId2"/>
          <a:stretch>
            <a:fillRect/>
          </a:stretch>
        </p:blipFill>
        <p:spPr>
          <a:xfrm>
            <a:off x="-2145" y="-20346"/>
            <a:ext cx="12239220" cy="6894915"/>
          </a:xfrm>
        </p:spPr>
      </p:pic>
      <p:sp>
        <p:nvSpPr>
          <p:cNvPr id="5" name="TextBox 4">
            <a:extLst>
              <a:ext uri="{FF2B5EF4-FFF2-40B4-BE49-F238E27FC236}">
                <a16:creationId xmlns:a16="http://schemas.microsoft.com/office/drawing/2014/main" id="{1F6E25D7-4DE2-2E59-C6E8-9DA5C7D4D7FB}"/>
              </a:ext>
            </a:extLst>
          </p:cNvPr>
          <p:cNvSpPr txBox="1"/>
          <p:nvPr/>
        </p:nvSpPr>
        <p:spPr>
          <a:xfrm>
            <a:off x="4574682" y="1113486"/>
            <a:ext cx="605038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dirty="0">
                <a:cs typeface="Calibri"/>
              </a:rPr>
              <a:t>Decoders</a:t>
            </a:r>
          </a:p>
        </p:txBody>
      </p:sp>
      <p:sp>
        <p:nvSpPr>
          <p:cNvPr id="6" name="TextBox 5">
            <a:extLst>
              <a:ext uri="{FF2B5EF4-FFF2-40B4-BE49-F238E27FC236}">
                <a16:creationId xmlns:a16="http://schemas.microsoft.com/office/drawing/2014/main" id="{DAC394B5-2CF9-B4A4-36CF-94B84BA8E23D}"/>
              </a:ext>
            </a:extLst>
          </p:cNvPr>
          <p:cNvSpPr txBox="1"/>
          <p:nvPr/>
        </p:nvSpPr>
        <p:spPr>
          <a:xfrm>
            <a:off x="4614929" y="1891584"/>
            <a:ext cx="5547172"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The register file has three read and write decoders. Each decoder seen here outputs a 16 bit signal which indicates what register to active.  Each register has a decoder input </a:t>
            </a:r>
            <a:r>
              <a:rPr lang="en-US" dirty="0">
                <a:ea typeface="+mn-lt"/>
                <a:cs typeface="+mn-lt"/>
              </a:rPr>
              <a:t>receiver which consists of a multiplexer to select the appropriate signal, and a 16 bit adder which informs the multiplexer the signal to parse out. As seen in the previous slides, each decoder receiver outputs its current value, which informs the next decoder receiver.  </a:t>
            </a:r>
            <a:endParaRPr lang="en-US" dirty="0">
              <a:cs typeface="Calibri"/>
            </a:endParaRPr>
          </a:p>
        </p:txBody>
      </p:sp>
    </p:spTree>
    <p:extLst>
      <p:ext uri="{BB962C8B-B14F-4D97-AF65-F5344CB8AC3E}">
        <p14:creationId xmlns:p14="http://schemas.microsoft.com/office/powerpoint/2010/main" val="587218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computer&#10;&#10;Description automatically generated">
            <a:extLst>
              <a:ext uri="{FF2B5EF4-FFF2-40B4-BE49-F238E27FC236}">
                <a16:creationId xmlns:a16="http://schemas.microsoft.com/office/drawing/2014/main" id="{C7F90F5C-7068-361A-294D-05AC7660E2A7}"/>
              </a:ext>
            </a:extLst>
          </p:cNvPr>
          <p:cNvPicPr>
            <a:picLocks noGrp="1" noChangeAspect="1"/>
          </p:cNvPicPr>
          <p:nvPr>
            <p:ph idx="1"/>
          </p:nvPr>
        </p:nvPicPr>
        <p:blipFill>
          <a:blip r:embed="rId2"/>
          <a:stretch>
            <a:fillRect/>
          </a:stretch>
        </p:blipFill>
        <p:spPr>
          <a:xfrm>
            <a:off x="-209902" y="1118"/>
            <a:ext cx="13105493" cy="7367139"/>
          </a:xfrm>
        </p:spPr>
      </p:pic>
      <p:sp>
        <p:nvSpPr>
          <p:cNvPr id="5" name="TextBox 4">
            <a:extLst>
              <a:ext uri="{FF2B5EF4-FFF2-40B4-BE49-F238E27FC236}">
                <a16:creationId xmlns:a16="http://schemas.microsoft.com/office/drawing/2014/main" id="{8590EB5C-FA37-1743-C271-B406EF1B6098}"/>
              </a:ext>
            </a:extLst>
          </p:cNvPr>
          <p:cNvSpPr txBox="1"/>
          <p:nvPr/>
        </p:nvSpPr>
        <p:spPr>
          <a:xfrm>
            <a:off x="3501443" y="1381795"/>
            <a:ext cx="57820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Big picture design of individual registers</a:t>
            </a:r>
          </a:p>
        </p:txBody>
      </p:sp>
    </p:spTree>
    <p:extLst>
      <p:ext uri="{BB962C8B-B14F-4D97-AF65-F5344CB8AC3E}">
        <p14:creationId xmlns:p14="http://schemas.microsoft.com/office/powerpoint/2010/main" val="27328937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8CBE8D2E-6460-B40D-CA75-2105A2AB6ACB}"/>
              </a:ext>
            </a:extLst>
          </p:cNvPr>
          <p:cNvPicPr>
            <a:picLocks noGrp="1" noChangeAspect="1"/>
          </p:cNvPicPr>
          <p:nvPr>
            <p:ph idx="1"/>
          </p:nvPr>
        </p:nvPicPr>
        <p:blipFill>
          <a:blip r:embed="rId2"/>
          <a:stretch>
            <a:fillRect/>
          </a:stretch>
        </p:blipFill>
        <p:spPr>
          <a:xfrm>
            <a:off x="-2145" y="1117"/>
            <a:ext cx="12679248" cy="7141760"/>
          </a:xfrm>
        </p:spPr>
      </p:pic>
      <p:sp>
        <p:nvSpPr>
          <p:cNvPr id="5" name="TextBox 4">
            <a:extLst>
              <a:ext uri="{FF2B5EF4-FFF2-40B4-BE49-F238E27FC236}">
                <a16:creationId xmlns:a16="http://schemas.microsoft.com/office/drawing/2014/main" id="{16B5AE84-0A16-F6E4-0E50-2F58C7BC669B}"/>
              </a:ext>
            </a:extLst>
          </p:cNvPr>
          <p:cNvSpPr txBox="1"/>
          <p:nvPr/>
        </p:nvSpPr>
        <p:spPr>
          <a:xfrm>
            <a:off x="2133063" y="1180562"/>
            <a:ext cx="68821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Output port circuitry</a:t>
            </a:r>
          </a:p>
        </p:txBody>
      </p:sp>
    </p:spTree>
    <p:extLst>
      <p:ext uri="{BB962C8B-B14F-4D97-AF65-F5344CB8AC3E}">
        <p14:creationId xmlns:p14="http://schemas.microsoft.com/office/powerpoint/2010/main" val="3137249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graphical user interface&#10;&#10;Description automatically generated">
            <a:extLst>
              <a:ext uri="{FF2B5EF4-FFF2-40B4-BE49-F238E27FC236}">
                <a16:creationId xmlns:a16="http://schemas.microsoft.com/office/drawing/2014/main" id="{7F1E310B-D657-629A-4EC1-E817B719507C}"/>
              </a:ext>
            </a:extLst>
          </p:cNvPr>
          <p:cNvPicPr>
            <a:picLocks noGrp="1" noChangeAspect="1"/>
          </p:cNvPicPr>
          <p:nvPr>
            <p:ph idx="1"/>
          </p:nvPr>
        </p:nvPicPr>
        <p:blipFill>
          <a:blip r:embed="rId2"/>
          <a:stretch>
            <a:fillRect/>
          </a:stretch>
        </p:blipFill>
        <p:spPr>
          <a:xfrm>
            <a:off x="-281186" y="-127668"/>
            <a:ext cx="12625584" cy="7109561"/>
          </a:xfrm>
        </p:spPr>
      </p:pic>
      <p:sp>
        <p:nvSpPr>
          <p:cNvPr id="2" name="TextBox 1">
            <a:extLst>
              <a:ext uri="{FF2B5EF4-FFF2-40B4-BE49-F238E27FC236}">
                <a16:creationId xmlns:a16="http://schemas.microsoft.com/office/drawing/2014/main" id="{A7D1A43A-713C-E5B6-E64E-73CFB2D25F70}"/>
              </a:ext>
            </a:extLst>
          </p:cNvPr>
          <p:cNvSpPr txBox="1"/>
          <p:nvPr/>
        </p:nvSpPr>
        <p:spPr>
          <a:xfrm>
            <a:off x="2557397" y="1135171"/>
            <a:ext cx="78679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Register-write enable circuitry </a:t>
            </a:r>
            <a:endParaRPr lang="en-US" b="1">
              <a:cs typeface="Calibri"/>
            </a:endParaRPr>
          </a:p>
        </p:txBody>
      </p:sp>
      <p:sp>
        <p:nvSpPr>
          <p:cNvPr id="3" name="TextBox 2">
            <a:extLst>
              <a:ext uri="{FF2B5EF4-FFF2-40B4-BE49-F238E27FC236}">
                <a16:creationId xmlns:a16="http://schemas.microsoft.com/office/drawing/2014/main" id="{378583A1-22CB-5D7C-FAF7-8D6B14D78ACE}"/>
              </a:ext>
            </a:extLst>
          </p:cNvPr>
          <p:cNvSpPr txBox="1"/>
          <p:nvPr/>
        </p:nvSpPr>
        <p:spPr>
          <a:xfrm>
            <a:off x="2554788" y="1617945"/>
            <a:ext cx="328808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If any write port selects a given register, the write enable signal is set high. The multiplexer informs the individual register which write port to take its input from </a:t>
            </a:r>
          </a:p>
        </p:txBody>
      </p:sp>
      <p:sp>
        <p:nvSpPr>
          <p:cNvPr id="5" name="TextBox 4">
            <a:extLst>
              <a:ext uri="{FF2B5EF4-FFF2-40B4-BE49-F238E27FC236}">
                <a16:creationId xmlns:a16="http://schemas.microsoft.com/office/drawing/2014/main" id="{8460185A-AF57-AC80-B969-BDBCB7CBEA0B}"/>
              </a:ext>
            </a:extLst>
          </p:cNvPr>
          <p:cNvSpPr txBox="1"/>
          <p:nvPr/>
        </p:nvSpPr>
        <p:spPr>
          <a:xfrm>
            <a:off x="6550068" y="1505732"/>
            <a:ext cx="3014075"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The individual register circuit is split up like this because </a:t>
            </a:r>
            <a:r>
              <a:rPr lang="en-US" dirty="0" err="1">
                <a:cs typeface="Calibri"/>
              </a:rPr>
              <a:t>quartus</a:t>
            </a:r>
            <a:r>
              <a:rPr lang="en-US" dirty="0">
                <a:cs typeface="Calibri"/>
              </a:rPr>
              <a:t> restricts the number of input and output signals you can have on any given circuit</a:t>
            </a:r>
          </a:p>
        </p:txBody>
      </p:sp>
    </p:spTree>
    <p:extLst>
      <p:ext uri="{BB962C8B-B14F-4D97-AF65-F5344CB8AC3E}">
        <p14:creationId xmlns:p14="http://schemas.microsoft.com/office/powerpoint/2010/main" val="27758857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2621BE39-2FF4-51CE-62F7-0833BF1177C9}"/>
              </a:ext>
            </a:extLst>
          </p:cNvPr>
          <p:cNvPicPr>
            <a:picLocks noGrp="1" noChangeAspect="1"/>
          </p:cNvPicPr>
          <p:nvPr>
            <p:ph idx="1"/>
          </p:nvPr>
        </p:nvPicPr>
        <p:blipFill>
          <a:blip r:embed="rId2"/>
          <a:stretch>
            <a:fillRect/>
          </a:stretch>
        </p:blipFill>
        <p:spPr>
          <a:xfrm>
            <a:off x="-2145" y="-63276"/>
            <a:ext cx="12271417" cy="6916380"/>
          </a:xfrm>
        </p:spPr>
      </p:pic>
    </p:spTree>
    <p:extLst>
      <p:ext uri="{BB962C8B-B14F-4D97-AF65-F5344CB8AC3E}">
        <p14:creationId xmlns:p14="http://schemas.microsoft.com/office/powerpoint/2010/main" val="15067852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F66E-2801-0F17-0170-B19C480E9C81}"/>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a:t>Ram module </a:t>
            </a:r>
            <a:br>
              <a:rPr lang="en-US" sz="5400"/>
            </a:br>
            <a:endParaRPr lang="en-US" sz="5400"/>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A picture containing text, electronics, circuit&#10;&#10;Description automatically generated">
            <a:extLst>
              <a:ext uri="{FF2B5EF4-FFF2-40B4-BE49-F238E27FC236}">
                <a16:creationId xmlns:a16="http://schemas.microsoft.com/office/drawing/2014/main" id="{8A8DA0F9-0F9C-6FFD-A5A9-94136CEDA432}"/>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l="1917" r="21219"/>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5" name="TextBox 4">
            <a:extLst>
              <a:ext uri="{FF2B5EF4-FFF2-40B4-BE49-F238E27FC236}">
                <a16:creationId xmlns:a16="http://schemas.microsoft.com/office/drawing/2014/main" id="{D32F1BA2-3BB3-5146-2F63-4536CA96E683}"/>
              </a:ext>
            </a:extLst>
          </p:cNvPr>
          <p:cNvSpPr txBox="1"/>
          <p:nvPr/>
        </p:nvSpPr>
        <p:spPr>
          <a:xfrm>
            <a:off x="9718246" y="6657945"/>
            <a:ext cx="247375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BY-NC-ND</a:t>
            </a:r>
            <a:r>
              <a:rPr lang="en-US" sz="700">
                <a:solidFill>
                  <a:srgbClr val="FFFFFF"/>
                </a:solidFill>
              </a:rPr>
              <a:t>.</a:t>
            </a:r>
          </a:p>
        </p:txBody>
      </p:sp>
    </p:spTree>
    <p:extLst>
      <p:ext uri="{BB962C8B-B14F-4D97-AF65-F5344CB8AC3E}">
        <p14:creationId xmlns:p14="http://schemas.microsoft.com/office/powerpoint/2010/main" val="1890737879"/>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able&#10;&#10;Description automatically generated">
            <a:extLst>
              <a:ext uri="{FF2B5EF4-FFF2-40B4-BE49-F238E27FC236}">
                <a16:creationId xmlns:a16="http://schemas.microsoft.com/office/drawing/2014/main" id="{C31A75B1-A4CF-9929-A11B-61551FF4782F}"/>
              </a:ext>
            </a:extLst>
          </p:cNvPr>
          <p:cNvPicPr>
            <a:picLocks noGrp="1" noChangeAspect="1"/>
          </p:cNvPicPr>
          <p:nvPr>
            <p:ph idx="1"/>
          </p:nvPr>
        </p:nvPicPr>
        <p:blipFill>
          <a:blip r:embed="rId2"/>
          <a:stretch>
            <a:fillRect/>
          </a:stretch>
        </p:blipFill>
        <p:spPr>
          <a:xfrm>
            <a:off x="-45075" y="1118"/>
            <a:ext cx="12486064" cy="7034435"/>
          </a:xfrm>
        </p:spPr>
      </p:pic>
    </p:spTree>
    <p:extLst>
      <p:ext uri="{BB962C8B-B14F-4D97-AF65-F5344CB8AC3E}">
        <p14:creationId xmlns:p14="http://schemas.microsoft.com/office/powerpoint/2010/main" val="42908172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F66E-2801-0F17-0170-B19C480E9C81}"/>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a:t>Clock module</a:t>
            </a:r>
          </a:p>
        </p:txBody>
      </p:sp>
      <p:sp>
        <p:nvSpPr>
          <p:cNvPr id="24"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A picture containing text, floor, indoor, clock&#10;&#10;Description automatically generated">
            <a:extLst>
              <a:ext uri="{FF2B5EF4-FFF2-40B4-BE49-F238E27FC236}">
                <a16:creationId xmlns:a16="http://schemas.microsoft.com/office/drawing/2014/main" id="{6783739F-15EA-9896-74A5-3C495F89894B}"/>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l="14936" r="2" b="2"/>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5" name="TextBox 4">
            <a:extLst>
              <a:ext uri="{FF2B5EF4-FFF2-40B4-BE49-F238E27FC236}">
                <a16:creationId xmlns:a16="http://schemas.microsoft.com/office/drawing/2014/main" id="{BEC04225-5BB7-6DD5-1764-E061A37BC6D2}"/>
              </a:ext>
            </a:extLst>
          </p:cNvPr>
          <p:cNvSpPr txBox="1"/>
          <p:nvPr/>
        </p:nvSpPr>
        <p:spPr>
          <a:xfrm>
            <a:off x="9718246" y="6657945"/>
            <a:ext cx="247375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BY-NC-ND</a:t>
            </a:r>
            <a:r>
              <a:rPr lang="en-US" sz="700">
                <a:solidFill>
                  <a:srgbClr val="FFFFFF"/>
                </a:solidFill>
              </a:rPr>
              <a:t>.</a:t>
            </a:r>
          </a:p>
        </p:txBody>
      </p:sp>
    </p:spTree>
    <p:extLst>
      <p:ext uri="{BB962C8B-B14F-4D97-AF65-F5344CB8AC3E}">
        <p14:creationId xmlns:p14="http://schemas.microsoft.com/office/powerpoint/2010/main" val="3894800984"/>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Diagram, schematic&#10;&#10;Description automatically generated">
            <a:extLst>
              <a:ext uri="{FF2B5EF4-FFF2-40B4-BE49-F238E27FC236}">
                <a16:creationId xmlns:a16="http://schemas.microsoft.com/office/drawing/2014/main" id="{C5890D1F-2B3B-187B-569C-FAC4DC83933D}"/>
              </a:ext>
            </a:extLst>
          </p:cNvPr>
          <p:cNvPicPr>
            <a:picLocks noGrp="1" noChangeAspect="1"/>
          </p:cNvPicPr>
          <p:nvPr>
            <p:ph idx="1"/>
          </p:nvPr>
        </p:nvPicPr>
        <p:blipFill>
          <a:blip r:embed="rId2"/>
          <a:stretch>
            <a:fillRect/>
          </a:stretch>
        </p:blipFill>
        <p:spPr>
          <a:xfrm>
            <a:off x="-1614" y="-82388"/>
            <a:ext cx="12764045" cy="6851985"/>
          </a:xfrm>
        </p:spPr>
      </p:pic>
      <p:sp>
        <p:nvSpPr>
          <p:cNvPr id="2" name="TextBox 1">
            <a:extLst>
              <a:ext uri="{FF2B5EF4-FFF2-40B4-BE49-F238E27FC236}">
                <a16:creationId xmlns:a16="http://schemas.microsoft.com/office/drawing/2014/main" id="{9A008132-8631-50F7-ADB0-DA5803BE8F7C}"/>
              </a:ext>
            </a:extLst>
          </p:cNvPr>
          <p:cNvSpPr txBox="1"/>
          <p:nvPr/>
        </p:nvSpPr>
        <p:spPr>
          <a:xfrm>
            <a:off x="717636" y="1422225"/>
            <a:ext cx="203547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Clock module big picture look</a:t>
            </a:r>
            <a:endParaRPr lang="en-US" b="1">
              <a:cs typeface="Calibri"/>
            </a:endParaRP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0F12BCC9-E61C-E165-43DD-921FB88DA946}"/>
                  </a:ext>
                </a:extLst>
              </p14:cNvPr>
              <p14:cNvContentPartPr/>
              <p14:nvPr/>
            </p14:nvContentPartPr>
            <p14:xfrm>
              <a:off x="7229963" y="1350410"/>
              <a:ext cx="687827" cy="276036"/>
            </p14:xfrm>
          </p:contentPart>
        </mc:Choice>
        <mc:Fallback>
          <p:pic>
            <p:nvPicPr>
              <p:cNvPr id="3" name="Ink 2">
                <a:extLst>
                  <a:ext uri="{FF2B5EF4-FFF2-40B4-BE49-F238E27FC236}">
                    <a16:creationId xmlns:a16="http://schemas.microsoft.com/office/drawing/2014/main" id="{0F12BCC9-E61C-E165-43DD-921FB88DA946}"/>
                  </a:ext>
                </a:extLst>
              </p:cNvPr>
              <p:cNvPicPr/>
              <p:nvPr/>
            </p:nvPicPr>
            <p:blipFill>
              <a:blip r:embed="rId4"/>
              <a:stretch>
                <a:fillRect/>
              </a:stretch>
            </p:blipFill>
            <p:spPr>
              <a:xfrm>
                <a:off x="7212336" y="1332439"/>
                <a:ext cx="723441" cy="311619"/>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AC2668CF-CBEA-7B7B-CE32-A7E325C3DE55}"/>
                  </a:ext>
                </a:extLst>
              </p14:cNvPr>
              <p14:cNvContentPartPr/>
              <p14:nvPr/>
            </p14:nvContentPartPr>
            <p14:xfrm>
              <a:off x="5253103" y="3042262"/>
              <a:ext cx="435046" cy="364918"/>
            </p14:xfrm>
          </p:contentPart>
        </mc:Choice>
        <mc:Fallback>
          <p:pic>
            <p:nvPicPr>
              <p:cNvPr id="6" name="Ink 5">
                <a:extLst>
                  <a:ext uri="{FF2B5EF4-FFF2-40B4-BE49-F238E27FC236}">
                    <a16:creationId xmlns:a16="http://schemas.microsoft.com/office/drawing/2014/main" id="{AC2668CF-CBEA-7B7B-CE32-A7E325C3DE55}"/>
                  </a:ext>
                </a:extLst>
              </p:cNvPr>
              <p:cNvPicPr/>
              <p:nvPr/>
            </p:nvPicPr>
            <p:blipFill>
              <a:blip r:embed="rId6"/>
              <a:stretch>
                <a:fillRect/>
              </a:stretch>
            </p:blipFill>
            <p:spPr>
              <a:xfrm>
                <a:off x="5235111" y="3024645"/>
                <a:ext cx="470670" cy="400511"/>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4ED9905A-9985-39F1-12F9-CBC82168DE34}"/>
                  </a:ext>
                </a:extLst>
              </p14:cNvPr>
              <p14:cNvContentPartPr/>
              <p14:nvPr/>
            </p14:nvContentPartPr>
            <p14:xfrm>
              <a:off x="6411760" y="4908768"/>
              <a:ext cx="508221" cy="344678"/>
            </p14:xfrm>
          </p:contentPart>
        </mc:Choice>
        <mc:Fallback>
          <p:pic>
            <p:nvPicPr>
              <p:cNvPr id="7" name="Ink 6">
                <a:extLst>
                  <a:ext uri="{FF2B5EF4-FFF2-40B4-BE49-F238E27FC236}">
                    <a16:creationId xmlns:a16="http://schemas.microsoft.com/office/drawing/2014/main" id="{4ED9905A-9985-39F1-12F9-CBC82168DE34}"/>
                  </a:ext>
                </a:extLst>
              </p:cNvPr>
              <p:cNvPicPr/>
              <p:nvPr/>
            </p:nvPicPr>
            <p:blipFill>
              <a:blip r:embed="rId8"/>
              <a:stretch>
                <a:fillRect/>
              </a:stretch>
            </p:blipFill>
            <p:spPr>
              <a:xfrm>
                <a:off x="6394136" y="4891138"/>
                <a:ext cx="543829" cy="380297"/>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Ink 7">
                <a:extLst>
                  <a:ext uri="{FF2B5EF4-FFF2-40B4-BE49-F238E27FC236}">
                    <a16:creationId xmlns:a16="http://schemas.microsoft.com/office/drawing/2014/main" id="{CF1346E3-F315-AEBA-5CBF-48E0F5047090}"/>
                  </a:ext>
                </a:extLst>
              </p14:cNvPr>
              <p14:cNvContentPartPr/>
              <p14:nvPr/>
            </p14:nvContentPartPr>
            <p14:xfrm>
              <a:off x="5305295" y="6206331"/>
              <a:ext cx="491820" cy="316348"/>
            </p14:xfrm>
          </p:contentPart>
        </mc:Choice>
        <mc:Fallback>
          <p:pic>
            <p:nvPicPr>
              <p:cNvPr id="8" name="Ink 7">
                <a:extLst>
                  <a:ext uri="{FF2B5EF4-FFF2-40B4-BE49-F238E27FC236}">
                    <a16:creationId xmlns:a16="http://schemas.microsoft.com/office/drawing/2014/main" id="{CF1346E3-F315-AEBA-5CBF-48E0F5047090}"/>
                  </a:ext>
                </a:extLst>
              </p:cNvPr>
              <p:cNvPicPr/>
              <p:nvPr/>
            </p:nvPicPr>
            <p:blipFill>
              <a:blip r:embed="rId10"/>
              <a:stretch>
                <a:fillRect/>
              </a:stretch>
            </p:blipFill>
            <p:spPr>
              <a:xfrm>
                <a:off x="5287666" y="6188716"/>
                <a:ext cx="527438" cy="351937"/>
              </a:xfrm>
              <a:prstGeom prst="rect">
                <a:avLst/>
              </a:prstGeom>
            </p:spPr>
          </p:pic>
        </mc:Fallback>
      </mc:AlternateContent>
      <p:sp>
        <p:nvSpPr>
          <p:cNvPr id="9" name="TextBox 8">
            <a:extLst>
              <a:ext uri="{FF2B5EF4-FFF2-40B4-BE49-F238E27FC236}">
                <a16:creationId xmlns:a16="http://schemas.microsoft.com/office/drawing/2014/main" id="{38209513-A3AA-ECB5-D48C-5CAAC2E85946}"/>
              </a:ext>
            </a:extLst>
          </p:cNvPr>
          <p:cNvSpPr txBox="1"/>
          <p:nvPr/>
        </p:nvSpPr>
        <p:spPr>
          <a:xfrm>
            <a:off x="9759862" y="1145609"/>
            <a:ext cx="185111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Frequency selection ORed output</a:t>
            </a:r>
            <a:endParaRPr lang="en-US" dirty="0"/>
          </a:p>
        </p:txBody>
      </p:sp>
      <p:sp>
        <p:nvSpPr>
          <p:cNvPr id="10" name="TextBox 9">
            <a:extLst>
              <a:ext uri="{FF2B5EF4-FFF2-40B4-BE49-F238E27FC236}">
                <a16:creationId xmlns:a16="http://schemas.microsoft.com/office/drawing/2014/main" id="{5619FEFD-DF5C-2ED2-3F15-88D8ABE41E31}"/>
              </a:ext>
            </a:extLst>
          </p:cNvPr>
          <p:cNvSpPr txBox="1"/>
          <p:nvPr/>
        </p:nvSpPr>
        <p:spPr>
          <a:xfrm>
            <a:off x="6411759" y="5892452"/>
            <a:ext cx="260958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Selected frequency register</a:t>
            </a:r>
            <a:endParaRPr lang="en-US" dirty="0"/>
          </a:p>
        </p:txBody>
      </p:sp>
      <p:sp>
        <p:nvSpPr>
          <p:cNvPr id="11" name="TextBox 10">
            <a:extLst>
              <a:ext uri="{FF2B5EF4-FFF2-40B4-BE49-F238E27FC236}">
                <a16:creationId xmlns:a16="http://schemas.microsoft.com/office/drawing/2014/main" id="{54470191-D31A-9066-BAA4-C3E28FE8FE8D}"/>
              </a:ext>
            </a:extLst>
          </p:cNvPr>
          <p:cNvSpPr txBox="1"/>
          <p:nvPr/>
        </p:nvSpPr>
        <p:spPr>
          <a:xfrm>
            <a:off x="7437329" y="4840787"/>
            <a:ext cx="268787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Frequency code decoder</a:t>
            </a:r>
          </a:p>
        </p:txBody>
      </p:sp>
      <p:sp>
        <p:nvSpPr>
          <p:cNvPr id="12" name="TextBox 11">
            <a:extLst>
              <a:ext uri="{FF2B5EF4-FFF2-40B4-BE49-F238E27FC236}">
                <a16:creationId xmlns:a16="http://schemas.microsoft.com/office/drawing/2014/main" id="{28236492-F85D-EC43-2F25-E85BB3FA081B}"/>
              </a:ext>
            </a:extLst>
          </p:cNvPr>
          <p:cNvSpPr txBox="1"/>
          <p:nvPr/>
        </p:nvSpPr>
        <p:spPr>
          <a:xfrm>
            <a:off x="6458733" y="2909691"/>
            <a:ext cx="22703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Manual clock signal </a:t>
            </a:r>
          </a:p>
          <a:p>
            <a:r>
              <a:rPr lang="en-US" dirty="0">
                <a:cs typeface="Calibri"/>
              </a:rPr>
              <a:t>Selection circuit</a:t>
            </a:r>
          </a:p>
        </p:txBody>
      </p:sp>
    </p:spTree>
    <p:extLst>
      <p:ext uri="{BB962C8B-B14F-4D97-AF65-F5344CB8AC3E}">
        <p14:creationId xmlns:p14="http://schemas.microsoft.com/office/powerpoint/2010/main" val="26638490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10;&#10;Description automatically generated">
            <a:extLst>
              <a:ext uri="{FF2B5EF4-FFF2-40B4-BE49-F238E27FC236}">
                <a16:creationId xmlns:a16="http://schemas.microsoft.com/office/drawing/2014/main" id="{651443CD-4249-D294-78F1-C2D4CDC1C523}"/>
              </a:ext>
            </a:extLst>
          </p:cNvPr>
          <p:cNvPicPr>
            <a:picLocks noGrp="1" noChangeAspect="1"/>
          </p:cNvPicPr>
          <p:nvPr>
            <p:ph idx="1"/>
          </p:nvPr>
        </p:nvPicPr>
        <p:blipFill>
          <a:blip r:embed="rId2"/>
          <a:stretch>
            <a:fillRect/>
          </a:stretch>
        </p:blipFill>
        <p:spPr>
          <a:xfrm>
            <a:off x="-55807" y="-299"/>
            <a:ext cx="12346746" cy="6939261"/>
          </a:xfrm>
        </p:spPr>
      </p:pic>
      <p:sp>
        <p:nvSpPr>
          <p:cNvPr id="2" name="TextBox 1">
            <a:extLst>
              <a:ext uri="{FF2B5EF4-FFF2-40B4-BE49-F238E27FC236}">
                <a16:creationId xmlns:a16="http://schemas.microsoft.com/office/drawing/2014/main" id="{8841BB4F-147C-B18D-E56A-5D75C405CA49}"/>
              </a:ext>
            </a:extLst>
          </p:cNvPr>
          <p:cNvSpPr txBox="1"/>
          <p:nvPr/>
        </p:nvSpPr>
        <p:spPr>
          <a:xfrm>
            <a:off x="3979622" y="1189972"/>
            <a:ext cx="524527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Frequency set is attached to or gates, and enabled through this circuitry </a:t>
            </a:r>
          </a:p>
        </p:txBody>
      </p:sp>
    </p:spTree>
    <p:extLst>
      <p:ext uri="{BB962C8B-B14F-4D97-AF65-F5344CB8AC3E}">
        <p14:creationId xmlns:p14="http://schemas.microsoft.com/office/powerpoint/2010/main" val="1716245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E614F1C-2D93-42D0-B229-768199449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403089" y="0"/>
            <a:ext cx="4788912"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EBEF60-EFB5-4B78-600C-7187FC71D333}"/>
              </a:ext>
            </a:extLst>
          </p:cNvPr>
          <p:cNvSpPr>
            <a:spLocks noGrp="1"/>
          </p:cNvSpPr>
          <p:nvPr>
            <p:ph type="title"/>
          </p:nvPr>
        </p:nvSpPr>
        <p:spPr>
          <a:xfrm>
            <a:off x="8174735" y="640081"/>
            <a:ext cx="3377183" cy="3708895"/>
          </a:xfrm>
          <a:noFill/>
        </p:spPr>
        <p:txBody>
          <a:bodyPr vert="horz" lIns="91440" tIns="45720" rIns="91440" bIns="45720" rtlCol="0" anchor="b">
            <a:normAutofit/>
          </a:bodyPr>
          <a:lstStyle/>
          <a:p>
            <a:r>
              <a:rPr lang="en-US">
                <a:solidFill>
                  <a:schemeClr val="bg1"/>
                </a:solidFill>
              </a:rPr>
              <a:t>Input/output module</a:t>
            </a:r>
          </a:p>
        </p:txBody>
      </p:sp>
      <p:pic>
        <p:nvPicPr>
          <p:cNvPr id="4" name="Picture 4" descr="A picture containing electronics, circuit&#10;&#10;Description automatically generated">
            <a:extLst>
              <a:ext uri="{FF2B5EF4-FFF2-40B4-BE49-F238E27FC236}">
                <a16:creationId xmlns:a16="http://schemas.microsoft.com/office/drawing/2014/main" id="{2248FA33-D63B-2A67-54D6-684CA8412AFC}"/>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l="9003" r="8597"/>
          <a:stretch/>
        </p:blipFill>
        <p:spPr>
          <a:xfrm>
            <a:off x="20" y="10"/>
            <a:ext cx="7534636" cy="6857990"/>
          </a:xfrm>
          <a:prstGeom prst="rect">
            <a:avLst/>
          </a:prstGeom>
        </p:spPr>
      </p:pic>
      <p:sp>
        <p:nvSpPr>
          <p:cNvPr id="5" name="TextBox 4">
            <a:extLst>
              <a:ext uri="{FF2B5EF4-FFF2-40B4-BE49-F238E27FC236}">
                <a16:creationId xmlns:a16="http://schemas.microsoft.com/office/drawing/2014/main" id="{3B407B27-3AF8-EE13-EDB8-B27822108712}"/>
              </a:ext>
            </a:extLst>
          </p:cNvPr>
          <p:cNvSpPr txBox="1"/>
          <p:nvPr/>
        </p:nvSpPr>
        <p:spPr>
          <a:xfrm>
            <a:off x="5200364" y="6657945"/>
            <a:ext cx="2334292"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a:t>
            </a:r>
            <a:r>
              <a:rPr lang="en-US" sz="700">
                <a:solidFill>
                  <a:srgbClr val="FFFFFF"/>
                </a:solidFill>
              </a:rPr>
              <a:t>.</a:t>
            </a:r>
          </a:p>
        </p:txBody>
      </p:sp>
    </p:spTree>
    <p:extLst>
      <p:ext uri="{BB962C8B-B14F-4D97-AF65-F5344CB8AC3E}">
        <p14:creationId xmlns:p14="http://schemas.microsoft.com/office/powerpoint/2010/main" val="42061978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1836B042-7785-ED52-62FC-A53BCF447CC6}"/>
              </a:ext>
            </a:extLst>
          </p:cNvPr>
          <p:cNvPicPr>
            <a:picLocks noGrp="1" noChangeAspect="1"/>
          </p:cNvPicPr>
          <p:nvPr>
            <p:ph idx="1"/>
          </p:nvPr>
        </p:nvPicPr>
        <p:blipFill>
          <a:blip r:embed="rId2"/>
          <a:stretch>
            <a:fillRect/>
          </a:stretch>
        </p:blipFill>
        <p:spPr>
          <a:xfrm>
            <a:off x="-2144" y="-41811"/>
            <a:ext cx="12196290" cy="6894914"/>
          </a:xfrm>
        </p:spPr>
      </p:pic>
    </p:spTree>
    <p:extLst>
      <p:ext uri="{BB962C8B-B14F-4D97-AF65-F5344CB8AC3E}">
        <p14:creationId xmlns:p14="http://schemas.microsoft.com/office/powerpoint/2010/main" val="41822490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10;&#10;Description automatically generated">
            <a:extLst>
              <a:ext uri="{FF2B5EF4-FFF2-40B4-BE49-F238E27FC236}">
                <a16:creationId xmlns:a16="http://schemas.microsoft.com/office/drawing/2014/main" id="{1552893D-252E-A096-0E59-8CD5192F5DFA}"/>
              </a:ext>
            </a:extLst>
          </p:cNvPr>
          <p:cNvPicPr>
            <a:picLocks noGrp="1" noChangeAspect="1"/>
          </p:cNvPicPr>
          <p:nvPr>
            <p:ph idx="1"/>
          </p:nvPr>
        </p:nvPicPr>
        <p:blipFill>
          <a:blip r:embed="rId2"/>
          <a:stretch>
            <a:fillRect/>
          </a:stretch>
        </p:blipFill>
        <p:spPr>
          <a:xfrm>
            <a:off x="-2145" y="1118"/>
            <a:ext cx="12196290" cy="6851985"/>
          </a:xfrm>
        </p:spPr>
      </p:pic>
      <p:sp>
        <p:nvSpPr>
          <p:cNvPr id="2" name="TextBox 1">
            <a:extLst>
              <a:ext uri="{FF2B5EF4-FFF2-40B4-BE49-F238E27FC236}">
                <a16:creationId xmlns:a16="http://schemas.microsoft.com/office/drawing/2014/main" id="{3BF65B3B-580E-8359-4287-24BFDD9F508A}"/>
              </a:ext>
            </a:extLst>
          </p:cNvPr>
          <p:cNvSpPr txBox="1"/>
          <p:nvPr/>
        </p:nvSpPr>
        <p:spPr>
          <a:xfrm>
            <a:off x="8141918" y="2453013"/>
            <a:ext cx="262263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Manual frequency selection circuit </a:t>
            </a:r>
          </a:p>
        </p:txBody>
      </p:sp>
    </p:spTree>
    <p:extLst>
      <p:ext uri="{BB962C8B-B14F-4D97-AF65-F5344CB8AC3E}">
        <p14:creationId xmlns:p14="http://schemas.microsoft.com/office/powerpoint/2010/main" val="32593183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6CBE7F-E73E-1164-5F73-551D5C7EDBC0}"/>
              </a:ext>
            </a:extLst>
          </p:cNvPr>
          <p:cNvSpPr>
            <a:spLocks noGrp="1"/>
          </p:cNvSpPr>
          <p:nvPr>
            <p:ph type="title"/>
          </p:nvPr>
        </p:nvSpPr>
        <p:spPr>
          <a:xfrm>
            <a:off x="643467" y="321734"/>
            <a:ext cx="10905066" cy="1135737"/>
          </a:xfrm>
        </p:spPr>
        <p:txBody>
          <a:bodyPr>
            <a:normAutofit/>
          </a:bodyPr>
          <a:lstStyle/>
          <a:p>
            <a:r>
              <a:rPr lang="en-US" sz="3600">
                <a:cs typeface="Calibri Light"/>
              </a:rPr>
              <a:t>Questions? Comments? Concerns?  </a:t>
            </a:r>
            <a:endParaRPr lang="en-US" sz="3600"/>
          </a:p>
        </p:txBody>
      </p:sp>
      <p:sp>
        <p:nvSpPr>
          <p:cNvPr id="3" name="Content Placeholder 2">
            <a:extLst>
              <a:ext uri="{FF2B5EF4-FFF2-40B4-BE49-F238E27FC236}">
                <a16:creationId xmlns:a16="http://schemas.microsoft.com/office/drawing/2014/main" id="{5DFEEBFC-A414-BE34-7C97-B89CE49E9BA6}"/>
              </a:ext>
            </a:extLst>
          </p:cNvPr>
          <p:cNvSpPr>
            <a:spLocks noGrp="1"/>
          </p:cNvSpPr>
          <p:nvPr>
            <p:ph idx="1"/>
          </p:nvPr>
        </p:nvSpPr>
        <p:spPr>
          <a:xfrm>
            <a:off x="643467" y="1782981"/>
            <a:ext cx="10905066" cy="4393982"/>
          </a:xfrm>
        </p:spPr>
        <p:txBody>
          <a:bodyPr vert="horz" lIns="91440" tIns="45720" rIns="91440" bIns="45720" rtlCol="0" anchor="t">
            <a:normAutofit/>
          </a:bodyPr>
          <a:lstStyle/>
          <a:p>
            <a:r>
              <a:rPr lang="en-US" sz="2000" dirty="0">
                <a:cs typeface="Calibri"/>
              </a:rPr>
              <a:t>Please let me know at </a:t>
            </a:r>
            <a:r>
              <a:rPr lang="en-US" sz="2000" dirty="0">
                <a:cs typeface="Calibri"/>
                <a:hlinkClick r:id="rId2"/>
              </a:rPr>
              <a:t>gaun8195@colorado.edu</a:t>
            </a:r>
            <a:endParaRPr lang="en-US" sz="2000" dirty="0">
              <a:cs typeface="Calibri"/>
            </a:endParaRPr>
          </a:p>
          <a:p>
            <a:r>
              <a:rPr lang="en-US" sz="2000" dirty="0">
                <a:cs typeface="Calibri"/>
              </a:rPr>
              <a:t>If interested, project is located </a:t>
            </a:r>
            <a:r>
              <a:rPr lang="en-US" sz="2000" dirty="0">
                <a:cs typeface="Calibri"/>
                <a:hlinkClick r:id="rId3"/>
              </a:rPr>
              <a:t>here</a:t>
            </a:r>
            <a:endParaRPr lang="en-US" sz="2000" dirty="0">
              <a:cs typeface="Calibri"/>
            </a:endParaRPr>
          </a:p>
          <a:p>
            <a:r>
              <a:rPr lang="en-US" sz="2000" dirty="0">
                <a:cs typeface="Calibri"/>
              </a:rPr>
              <a:t>Thank you for your time </a:t>
            </a:r>
          </a:p>
          <a:p>
            <a:endParaRPr lang="en-US" sz="2000" dirty="0">
              <a:cs typeface="Calibri"/>
            </a:endParaRPr>
          </a:p>
          <a:p>
            <a:endParaRPr lang="en-US" sz="2000">
              <a:cs typeface="Calibri"/>
            </a:endParaRPr>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171ACB48-9DAF-0C9C-79D4-ADF33705119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solidFill>
                <a:srgbClr val="222222"/>
              </a:solidFill>
              <a:latin typeface="Arial"/>
              <a:cs typeface="Arial"/>
            </a:endParaRPr>
          </a:p>
        </p:txBody>
      </p:sp>
    </p:spTree>
    <p:extLst>
      <p:ext uri="{BB962C8B-B14F-4D97-AF65-F5344CB8AC3E}">
        <p14:creationId xmlns:p14="http://schemas.microsoft.com/office/powerpoint/2010/main" val="1827642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EE9B2997-6064-98B3-DC42-C6103B8EFFE7}"/>
              </a:ext>
            </a:extLst>
          </p:cNvPr>
          <p:cNvPicPr>
            <a:picLocks noGrp="1" noChangeAspect="1"/>
          </p:cNvPicPr>
          <p:nvPr>
            <p:ph idx="1"/>
          </p:nvPr>
        </p:nvPicPr>
        <p:blipFill>
          <a:blip r:embed="rId3"/>
          <a:stretch>
            <a:fillRect/>
          </a:stretch>
        </p:blipFill>
        <p:spPr>
          <a:xfrm>
            <a:off x="-215227" y="-230630"/>
            <a:ext cx="13324144" cy="7489514"/>
          </a:xfrm>
        </p:spPr>
      </p:pic>
      <p:sp>
        <p:nvSpPr>
          <p:cNvPr id="5" name="TextBox 4">
            <a:extLst>
              <a:ext uri="{FF2B5EF4-FFF2-40B4-BE49-F238E27FC236}">
                <a16:creationId xmlns:a16="http://schemas.microsoft.com/office/drawing/2014/main" id="{014456FC-8629-F6B0-4FF0-4CF92EF409D5}"/>
              </a:ext>
            </a:extLst>
          </p:cNvPr>
          <p:cNvSpPr txBox="1"/>
          <p:nvPr/>
        </p:nvSpPr>
        <p:spPr>
          <a:xfrm>
            <a:off x="6439436" y="1542781"/>
            <a:ext cx="35819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Input module closer look </a:t>
            </a:r>
            <a:endParaRPr lang="en-US" dirty="0"/>
          </a:p>
        </p:txBody>
      </p:sp>
    </p:spTree>
    <p:extLst>
      <p:ext uri="{BB962C8B-B14F-4D97-AF65-F5344CB8AC3E}">
        <p14:creationId xmlns:p14="http://schemas.microsoft.com/office/powerpoint/2010/main" val="3889505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 schematic&#10;&#10;Description automatically generated">
            <a:extLst>
              <a:ext uri="{FF2B5EF4-FFF2-40B4-BE49-F238E27FC236}">
                <a16:creationId xmlns:a16="http://schemas.microsoft.com/office/drawing/2014/main" id="{CBD359DE-591B-033B-013F-0BF33D3C4B11}"/>
              </a:ext>
            </a:extLst>
          </p:cNvPr>
          <p:cNvPicPr>
            <a:picLocks noGrp="1" noChangeAspect="1"/>
          </p:cNvPicPr>
          <p:nvPr>
            <p:ph idx="1"/>
          </p:nvPr>
        </p:nvPicPr>
        <p:blipFill>
          <a:blip r:embed="rId2"/>
          <a:stretch>
            <a:fillRect/>
          </a:stretch>
        </p:blipFill>
        <p:spPr>
          <a:xfrm>
            <a:off x="90604" y="1119"/>
            <a:ext cx="12139578" cy="6851985"/>
          </a:xfrm>
        </p:spPr>
      </p:pic>
      <p:sp>
        <p:nvSpPr>
          <p:cNvPr id="5" name="TextBox 4">
            <a:extLst>
              <a:ext uri="{FF2B5EF4-FFF2-40B4-BE49-F238E27FC236}">
                <a16:creationId xmlns:a16="http://schemas.microsoft.com/office/drawing/2014/main" id="{0B410AF2-DC7F-EE55-0CF1-51FDF06E4FF9}"/>
              </a:ext>
            </a:extLst>
          </p:cNvPr>
          <p:cNvSpPr txBox="1"/>
          <p:nvPr/>
        </p:nvSpPr>
        <p:spPr>
          <a:xfrm>
            <a:off x="8572500" y="1408627"/>
            <a:ext cx="275017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Big picture look at temp-registers</a:t>
            </a:r>
            <a:endParaRPr lang="en-US" b="1">
              <a:cs typeface="Calibri"/>
            </a:endParaRPr>
          </a:p>
        </p:txBody>
      </p:sp>
    </p:spTree>
    <p:extLst>
      <p:ext uri="{BB962C8B-B14F-4D97-AF65-F5344CB8AC3E}">
        <p14:creationId xmlns:p14="http://schemas.microsoft.com/office/powerpoint/2010/main" val="1717217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 schematic&#10;&#10;Description automatically generated">
            <a:extLst>
              <a:ext uri="{FF2B5EF4-FFF2-40B4-BE49-F238E27FC236}">
                <a16:creationId xmlns:a16="http://schemas.microsoft.com/office/drawing/2014/main" id="{E3FE7689-B67C-A765-93ED-C20373E18DB3}"/>
              </a:ext>
            </a:extLst>
          </p:cNvPr>
          <p:cNvPicPr>
            <a:picLocks noGrp="1" noChangeAspect="1"/>
          </p:cNvPicPr>
          <p:nvPr>
            <p:ph idx="1"/>
          </p:nvPr>
        </p:nvPicPr>
        <p:blipFill>
          <a:blip r:embed="rId2"/>
          <a:stretch>
            <a:fillRect/>
          </a:stretch>
        </p:blipFill>
        <p:spPr>
          <a:xfrm>
            <a:off x="-495834" y="-41810"/>
            <a:ext cx="12754374" cy="7184688"/>
          </a:xfrm>
        </p:spPr>
      </p:pic>
    </p:spTree>
    <p:extLst>
      <p:ext uri="{BB962C8B-B14F-4D97-AF65-F5344CB8AC3E}">
        <p14:creationId xmlns:p14="http://schemas.microsoft.com/office/powerpoint/2010/main" val="2324037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E614F1C-2D93-42D0-B229-768199449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403089" y="0"/>
            <a:ext cx="4788912"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448109-D7E0-DEB4-8194-9EFC5861142D}"/>
              </a:ext>
            </a:extLst>
          </p:cNvPr>
          <p:cNvSpPr>
            <a:spLocks noGrp="1"/>
          </p:cNvSpPr>
          <p:nvPr>
            <p:ph type="title"/>
          </p:nvPr>
        </p:nvSpPr>
        <p:spPr>
          <a:xfrm>
            <a:off x="8174735" y="640081"/>
            <a:ext cx="3377183" cy="3708895"/>
          </a:xfrm>
          <a:noFill/>
        </p:spPr>
        <p:txBody>
          <a:bodyPr vert="horz" lIns="91440" tIns="45720" rIns="91440" bIns="45720" rtlCol="0" anchor="b">
            <a:normAutofit/>
          </a:bodyPr>
          <a:lstStyle/>
          <a:p>
            <a:r>
              <a:rPr lang="en-US">
                <a:solidFill>
                  <a:schemeClr val="bg1"/>
                </a:solidFill>
              </a:rPr>
              <a:t>Alu</a:t>
            </a:r>
            <a:br>
              <a:rPr lang="en-US">
                <a:solidFill>
                  <a:schemeClr val="bg1"/>
                </a:solidFill>
              </a:rPr>
            </a:br>
            <a:endParaRPr lang="en-US">
              <a:solidFill>
                <a:schemeClr val="bg1"/>
              </a:solidFill>
            </a:endParaRPr>
          </a:p>
        </p:txBody>
      </p:sp>
      <p:pic>
        <p:nvPicPr>
          <p:cNvPr id="4" name="Picture 4" descr="A picture containing text, file&#10;&#10;Description automatically generated">
            <a:extLst>
              <a:ext uri="{FF2B5EF4-FFF2-40B4-BE49-F238E27FC236}">
                <a16:creationId xmlns:a16="http://schemas.microsoft.com/office/drawing/2014/main" id="{2A901E07-3180-E677-6480-8A6942BA730C}"/>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t="6546" b="6985"/>
          <a:stretch/>
        </p:blipFill>
        <p:spPr>
          <a:xfrm>
            <a:off x="20" y="10"/>
            <a:ext cx="7534636" cy="6857990"/>
          </a:xfrm>
          <a:prstGeom prst="rect">
            <a:avLst/>
          </a:prstGeom>
        </p:spPr>
      </p:pic>
      <p:sp>
        <p:nvSpPr>
          <p:cNvPr id="5" name="TextBox 4">
            <a:extLst>
              <a:ext uri="{FF2B5EF4-FFF2-40B4-BE49-F238E27FC236}">
                <a16:creationId xmlns:a16="http://schemas.microsoft.com/office/drawing/2014/main" id="{4F71CB30-37D4-FCC0-321F-0D9C96944A8D}"/>
              </a:ext>
            </a:extLst>
          </p:cNvPr>
          <p:cNvSpPr txBox="1"/>
          <p:nvPr/>
        </p:nvSpPr>
        <p:spPr>
          <a:xfrm>
            <a:off x="5213188" y="6657945"/>
            <a:ext cx="232146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p14="http://schemas.microsoft.com/office/powerpoint/2010/main" val="3873175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6304FFEF-CEEE-5247-AF0E-2975768EC60B}"/>
              </a:ext>
            </a:extLst>
          </p:cNvPr>
          <p:cNvPicPr>
            <a:picLocks noGrp="1" noChangeAspect="1"/>
          </p:cNvPicPr>
          <p:nvPr>
            <p:ph idx="1"/>
          </p:nvPr>
        </p:nvPicPr>
        <p:blipFill>
          <a:blip r:embed="rId2"/>
          <a:stretch>
            <a:fillRect/>
          </a:stretch>
        </p:blipFill>
        <p:spPr>
          <a:xfrm>
            <a:off x="80949" y="1119"/>
            <a:ext cx="12787400" cy="6851984"/>
          </a:xfrm>
        </p:spPr>
      </p:pic>
      <p:sp>
        <p:nvSpPr>
          <p:cNvPr id="2" name="TextBox 1">
            <a:extLst>
              <a:ext uri="{FF2B5EF4-FFF2-40B4-BE49-F238E27FC236}">
                <a16:creationId xmlns:a16="http://schemas.microsoft.com/office/drawing/2014/main" id="{453877F3-A737-148E-7125-1DD07EEABE9E}"/>
              </a:ext>
            </a:extLst>
          </p:cNvPr>
          <p:cNvSpPr txBox="1"/>
          <p:nvPr/>
        </p:nvSpPr>
        <p:spPr>
          <a:xfrm>
            <a:off x="10422698" y="1385691"/>
            <a:ext cx="234863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Big-picture design</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A95EEE75-7947-F880-06B6-9D28BD014A1B}"/>
                  </a:ext>
                </a:extLst>
              </p14:cNvPr>
              <p14:cNvContentPartPr/>
              <p14:nvPr/>
            </p14:nvContentPartPr>
            <p14:xfrm>
              <a:off x="5420116" y="1668606"/>
              <a:ext cx="20209" cy="30235"/>
            </p14:xfrm>
          </p:contentPart>
        </mc:Choice>
        <mc:Fallback>
          <p:pic>
            <p:nvPicPr>
              <p:cNvPr id="3" name="Ink 2">
                <a:extLst>
                  <a:ext uri="{FF2B5EF4-FFF2-40B4-BE49-F238E27FC236}">
                    <a16:creationId xmlns:a16="http://schemas.microsoft.com/office/drawing/2014/main" id="{A95EEE75-7947-F880-06B6-9D28BD014A1B}"/>
                  </a:ext>
                </a:extLst>
              </p:cNvPr>
              <p:cNvPicPr/>
              <p:nvPr/>
            </p:nvPicPr>
            <p:blipFill>
              <a:blip r:embed="rId4"/>
              <a:stretch>
                <a:fillRect/>
              </a:stretch>
            </p:blipFill>
            <p:spPr>
              <a:xfrm>
                <a:off x="5402743" y="1650821"/>
                <a:ext cx="55309" cy="6545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A2D750C8-E6A3-6074-E38B-720740332243}"/>
                  </a:ext>
                </a:extLst>
              </p14:cNvPr>
              <p14:cNvContentPartPr/>
              <p14:nvPr/>
            </p14:nvContentPartPr>
            <p14:xfrm>
              <a:off x="5373111" y="1529828"/>
              <a:ext cx="611087" cy="297407"/>
            </p14:xfrm>
          </p:contentPart>
        </mc:Choice>
        <mc:Fallback>
          <p:pic>
            <p:nvPicPr>
              <p:cNvPr id="5" name="Ink 4">
                <a:extLst>
                  <a:ext uri="{FF2B5EF4-FFF2-40B4-BE49-F238E27FC236}">
                    <a16:creationId xmlns:a16="http://schemas.microsoft.com/office/drawing/2014/main" id="{A2D750C8-E6A3-6074-E38B-720740332243}"/>
                  </a:ext>
                </a:extLst>
              </p:cNvPr>
              <p:cNvPicPr/>
              <p:nvPr/>
            </p:nvPicPr>
            <p:blipFill>
              <a:blip r:embed="rId6"/>
              <a:stretch>
                <a:fillRect/>
              </a:stretch>
            </p:blipFill>
            <p:spPr>
              <a:xfrm>
                <a:off x="5355117" y="1512207"/>
                <a:ext cx="646716" cy="33301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A5A49B46-C7AE-30E3-6EF5-0C9F19CCE6CC}"/>
                  </a:ext>
                </a:extLst>
              </p14:cNvPr>
              <p14:cNvContentPartPr/>
              <p14:nvPr/>
            </p14:nvContentPartPr>
            <p14:xfrm>
              <a:off x="5282058" y="2171520"/>
              <a:ext cx="351652" cy="227779"/>
            </p14:xfrm>
          </p:contentPart>
        </mc:Choice>
        <mc:Fallback>
          <p:pic>
            <p:nvPicPr>
              <p:cNvPr id="6" name="Ink 5">
                <a:extLst>
                  <a:ext uri="{FF2B5EF4-FFF2-40B4-BE49-F238E27FC236}">
                    <a16:creationId xmlns:a16="http://schemas.microsoft.com/office/drawing/2014/main" id="{A5A49B46-C7AE-30E3-6EF5-0C9F19CCE6CC}"/>
                  </a:ext>
                </a:extLst>
              </p:cNvPr>
              <p:cNvPicPr/>
              <p:nvPr/>
            </p:nvPicPr>
            <p:blipFill>
              <a:blip r:embed="rId8"/>
              <a:stretch>
                <a:fillRect/>
              </a:stretch>
            </p:blipFill>
            <p:spPr>
              <a:xfrm>
                <a:off x="5264439" y="2153556"/>
                <a:ext cx="387249" cy="263347"/>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 name="Ink 6">
                <a:extLst>
                  <a:ext uri="{FF2B5EF4-FFF2-40B4-BE49-F238E27FC236}">
                    <a16:creationId xmlns:a16="http://schemas.microsoft.com/office/drawing/2014/main" id="{A396B816-2B06-AD39-309B-F9AA1419E44D}"/>
                  </a:ext>
                </a:extLst>
              </p14:cNvPr>
              <p14:cNvContentPartPr/>
              <p14:nvPr/>
            </p14:nvContentPartPr>
            <p14:xfrm>
              <a:off x="5806336" y="5382720"/>
              <a:ext cx="490656" cy="323956"/>
            </p14:xfrm>
          </p:contentPart>
        </mc:Choice>
        <mc:Fallback>
          <p:pic>
            <p:nvPicPr>
              <p:cNvPr id="7" name="Ink 6">
                <a:extLst>
                  <a:ext uri="{FF2B5EF4-FFF2-40B4-BE49-F238E27FC236}">
                    <a16:creationId xmlns:a16="http://schemas.microsoft.com/office/drawing/2014/main" id="{A396B816-2B06-AD39-309B-F9AA1419E44D}"/>
                  </a:ext>
                </a:extLst>
              </p:cNvPr>
              <p:cNvPicPr/>
              <p:nvPr/>
            </p:nvPicPr>
            <p:blipFill>
              <a:blip r:embed="rId10"/>
              <a:stretch>
                <a:fillRect/>
              </a:stretch>
            </p:blipFill>
            <p:spPr>
              <a:xfrm>
                <a:off x="5788710" y="5365102"/>
                <a:ext cx="526268" cy="359552"/>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8" name="Ink 7">
                <a:extLst>
                  <a:ext uri="{FF2B5EF4-FFF2-40B4-BE49-F238E27FC236}">
                    <a16:creationId xmlns:a16="http://schemas.microsoft.com/office/drawing/2014/main" id="{5FD53AAB-745B-17B5-5103-C0E6A920E8B3}"/>
                  </a:ext>
                </a:extLst>
              </p14:cNvPr>
              <p14:cNvContentPartPr/>
              <p14:nvPr/>
            </p14:nvContentPartPr>
            <p14:xfrm>
              <a:off x="5380054" y="2846786"/>
              <a:ext cx="469153" cy="190583"/>
            </p14:xfrm>
          </p:contentPart>
        </mc:Choice>
        <mc:Fallback>
          <p:pic>
            <p:nvPicPr>
              <p:cNvPr id="8" name="Ink 7">
                <a:extLst>
                  <a:ext uri="{FF2B5EF4-FFF2-40B4-BE49-F238E27FC236}">
                    <a16:creationId xmlns:a16="http://schemas.microsoft.com/office/drawing/2014/main" id="{5FD53AAB-745B-17B5-5103-C0E6A920E8B3}"/>
                  </a:ext>
                </a:extLst>
              </p:cNvPr>
              <p:cNvPicPr/>
              <p:nvPr/>
            </p:nvPicPr>
            <p:blipFill>
              <a:blip r:embed="rId12"/>
              <a:stretch>
                <a:fillRect/>
              </a:stretch>
            </p:blipFill>
            <p:spPr>
              <a:xfrm>
                <a:off x="5362425" y="2828806"/>
                <a:ext cx="504771" cy="226182"/>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9" name="Ink 8">
                <a:extLst>
                  <a:ext uri="{FF2B5EF4-FFF2-40B4-BE49-F238E27FC236}">
                    <a16:creationId xmlns:a16="http://schemas.microsoft.com/office/drawing/2014/main" id="{9A821D5C-813A-A2F8-4D52-81185B9C913A}"/>
                  </a:ext>
                </a:extLst>
              </p14:cNvPr>
              <p14:cNvContentPartPr/>
              <p14:nvPr/>
            </p14:nvContentPartPr>
            <p14:xfrm>
              <a:off x="7079815" y="3824909"/>
              <a:ext cx="480062" cy="455219"/>
            </p14:xfrm>
          </p:contentPart>
        </mc:Choice>
        <mc:Fallback>
          <p:pic>
            <p:nvPicPr>
              <p:cNvPr id="9" name="Ink 8">
                <a:extLst>
                  <a:ext uri="{FF2B5EF4-FFF2-40B4-BE49-F238E27FC236}">
                    <a16:creationId xmlns:a16="http://schemas.microsoft.com/office/drawing/2014/main" id="{9A821D5C-813A-A2F8-4D52-81185B9C913A}"/>
                  </a:ext>
                </a:extLst>
              </p:cNvPr>
              <p:cNvPicPr/>
              <p:nvPr/>
            </p:nvPicPr>
            <p:blipFill>
              <a:blip r:embed="rId14"/>
              <a:stretch>
                <a:fillRect/>
              </a:stretch>
            </p:blipFill>
            <p:spPr>
              <a:xfrm>
                <a:off x="7061835" y="3807276"/>
                <a:ext cx="515662" cy="490845"/>
              </a:xfrm>
              <a:prstGeom prst="rect">
                <a:avLst/>
              </a:prstGeom>
            </p:spPr>
          </p:pic>
        </mc:Fallback>
      </mc:AlternateContent>
      <p:sp>
        <p:nvSpPr>
          <p:cNvPr id="10" name="TextBox 9">
            <a:extLst>
              <a:ext uri="{FF2B5EF4-FFF2-40B4-BE49-F238E27FC236}">
                <a16:creationId xmlns:a16="http://schemas.microsoft.com/office/drawing/2014/main" id="{2AF8E3D9-4DB5-DFEB-2D82-BF305AFCA3A1}"/>
              </a:ext>
            </a:extLst>
          </p:cNvPr>
          <p:cNvSpPr txBox="1"/>
          <p:nvPr/>
        </p:nvSpPr>
        <p:spPr>
          <a:xfrm>
            <a:off x="6477000" y="1364814"/>
            <a:ext cx="249737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Bitwise operation circuitry </a:t>
            </a:r>
            <a:endParaRPr lang="en-US" dirty="0"/>
          </a:p>
        </p:txBody>
      </p:sp>
      <p:sp>
        <p:nvSpPr>
          <p:cNvPr id="11" name="TextBox 10">
            <a:extLst>
              <a:ext uri="{FF2B5EF4-FFF2-40B4-BE49-F238E27FC236}">
                <a16:creationId xmlns:a16="http://schemas.microsoft.com/office/drawing/2014/main" id="{CABECC86-EC07-BAEB-A878-CD7FD061C721}"/>
              </a:ext>
            </a:extLst>
          </p:cNvPr>
          <p:cNvSpPr txBox="1"/>
          <p:nvPr/>
        </p:nvSpPr>
        <p:spPr>
          <a:xfrm>
            <a:off x="6098609" y="2176397"/>
            <a:ext cx="30010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Adder circuitry </a:t>
            </a:r>
            <a:endParaRPr lang="en-US" dirty="0"/>
          </a:p>
        </p:txBody>
      </p:sp>
      <p:sp>
        <p:nvSpPr>
          <p:cNvPr id="12" name="TextBox 11">
            <a:extLst>
              <a:ext uri="{FF2B5EF4-FFF2-40B4-BE49-F238E27FC236}">
                <a16:creationId xmlns:a16="http://schemas.microsoft.com/office/drawing/2014/main" id="{BAF10333-4CD1-63B0-5B62-D9CE627DC78E}"/>
              </a:ext>
            </a:extLst>
          </p:cNvPr>
          <p:cNvSpPr txBox="1"/>
          <p:nvPr/>
        </p:nvSpPr>
        <p:spPr>
          <a:xfrm>
            <a:off x="7998390" y="3940479"/>
            <a:ext cx="140917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Flag reg output</a:t>
            </a:r>
            <a:endParaRPr lang="en-US" dirty="0"/>
          </a:p>
        </p:txBody>
      </p:sp>
      <p:sp>
        <p:nvSpPr>
          <p:cNvPr id="13" name="TextBox 12">
            <a:extLst>
              <a:ext uri="{FF2B5EF4-FFF2-40B4-BE49-F238E27FC236}">
                <a16:creationId xmlns:a16="http://schemas.microsoft.com/office/drawing/2014/main" id="{CD9E5132-97FD-AA8E-5893-730EB395B7AC}"/>
              </a:ext>
            </a:extLst>
          </p:cNvPr>
          <p:cNvSpPr txBox="1"/>
          <p:nvPr/>
        </p:nvSpPr>
        <p:spPr>
          <a:xfrm>
            <a:off x="6249965" y="2779212"/>
            <a:ext cx="18006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Flag reg</a:t>
            </a:r>
            <a:endParaRPr lang="en-US" dirty="0"/>
          </a:p>
        </p:txBody>
      </p:sp>
      <p:sp>
        <p:nvSpPr>
          <p:cNvPr id="14" name="TextBox 13">
            <a:extLst>
              <a:ext uri="{FF2B5EF4-FFF2-40B4-BE49-F238E27FC236}">
                <a16:creationId xmlns:a16="http://schemas.microsoft.com/office/drawing/2014/main" id="{A7006F83-F3FD-6741-527F-4E05EE521E1C}"/>
              </a:ext>
            </a:extLst>
          </p:cNvPr>
          <p:cNvSpPr txBox="1"/>
          <p:nvPr/>
        </p:nvSpPr>
        <p:spPr>
          <a:xfrm>
            <a:off x="6797979" y="5493184"/>
            <a:ext cx="18267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Zero flag</a:t>
            </a:r>
            <a:endParaRPr lang="en-US" dirty="0"/>
          </a:p>
        </p:txBody>
      </p:sp>
    </p:spTree>
    <p:extLst>
      <p:ext uri="{BB962C8B-B14F-4D97-AF65-F5344CB8AC3E}">
        <p14:creationId xmlns:p14="http://schemas.microsoft.com/office/powerpoint/2010/main" val="3776973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 table, Excel&#10;&#10;Description automatically generated">
            <a:extLst>
              <a:ext uri="{FF2B5EF4-FFF2-40B4-BE49-F238E27FC236}">
                <a16:creationId xmlns:a16="http://schemas.microsoft.com/office/drawing/2014/main" id="{92B9F571-B7AA-162A-299C-2BCF7B2A7F69}"/>
              </a:ext>
            </a:extLst>
          </p:cNvPr>
          <p:cNvPicPr>
            <a:picLocks noGrp="1" noChangeAspect="1"/>
          </p:cNvPicPr>
          <p:nvPr>
            <p:ph idx="1"/>
          </p:nvPr>
        </p:nvPicPr>
        <p:blipFill>
          <a:blip r:embed="rId2"/>
          <a:stretch>
            <a:fillRect/>
          </a:stretch>
        </p:blipFill>
        <p:spPr>
          <a:xfrm>
            <a:off x="-356314" y="1118"/>
            <a:ext cx="12507530" cy="7045168"/>
          </a:xfrm>
        </p:spPr>
      </p:pic>
      <p:sp>
        <p:nvSpPr>
          <p:cNvPr id="2" name="TextBox 1">
            <a:extLst>
              <a:ext uri="{FF2B5EF4-FFF2-40B4-BE49-F238E27FC236}">
                <a16:creationId xmlns:a16="http://schemas.microsoft.com/office/drawing/2014/main" id="{9D570F75-13E6-C55B-ED1C-B40B48DF58D7}"/>
              </a:ext>
            </a:extLst>
          </p:cNvPr>
          <p:cNvSpPr txBox="1"/>
          <p:nvPr/>
        </p:nvSpPr>
        <p:spPr>
          <a:xfrm>
            <a:off x="6171678" y="1630992"/>
            <a:ext cx="272702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Zero flag</a:t>
            </a:r>
          </a:p>
          <a:p>
            <a:r>
              <a:rPr lang="en-US" dirty="0">
                <a:cs typeface="Calibri"/>
              </a:rPr>
              <a:t>←</a:t>
            </a:r>
          </a:p>
        </p:txBody>
      </p:sp>
    </p:spTree>
    <p:extLst>
      <p:ext uri="{BB962C8B-B14F-4D97-AF65-F5344CB8AC3E}">
        <p14:creationId xmlns:p14="http://schemas.microsoft.com/office/powerpoint/2010/main" val="89094256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32</Slides>
  <Notes>0</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16 bit computer architecture</vt:lpstr>
      <vt:lpstr>Big picture design</vt:lpstr>
      <vt:lpstr>Input/output module</vt:lpstr>
      <vt:lpstr>PowerPoint Presentation</vt:lpstr>
      <vt:lpstr>PowerPoint Presentation</vt:lpstr>
      <vt:lpstr>PowerPoint Presentation</vt:lpstr>
      <vt:lpstr>Alu </vt:lpstr>
      <vt:lpstr>PowerPoint Presentation</vt:lpstr>
      <vt:lpstr>PowerPoint Presentation</vt:lpstr>
      <vt:lpstr>PowerPoint Presentation</vt:lpstr>
      <vt:lpstr>PowerPoint Presentation</vt:lpstr>
      <vt:lpstr>Decoder-receiver </vt:lpstr>
      <vt:lpstr>PowerPoint Presentation</vt:lpstr>
      <vt:lpstr>PowerPoint Presentation</vt:lpstr>
      <vt:lpstr>PowerPoint Presentation</vt:lpstr>
      <vt:lpstr>Register file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Ram module  </vt:lpstr>
      <vt:lpstr>PowerPoint Presentation</vt:lpstr>
      <vt:lpstr>Clock module</vt:lpstr>
      <vt:lpstr>PowerPoint Presentation</vt:lpstr>
      <vt:lpstr>PowerPoint Presentation</vt:lpstr>
      <vt:lpstr>PowerPoint Presentation</vt:lpstr>
      <vt:lpstr>PowerPoint Presentation</vt:lpstr>
      <vt:lpstr>Questions? Comments? Concerns?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462</cp:revision>
  <dcterms:created xsi:type="dcterms:W3CDTF">2022-12-21T02:20:17Z</dcterms:created>
  <dcterms:modified xsi:type="dcterms:W3CDTF">2022-12-22T01:15:38Z</dcterms:modified>
</cp:coreProperties>
</file>